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10" r:id="rId3"/>
    <p:sldId id="424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25" r:id="rId12"/>
    <p:sldId id="423" r:id="rId13"/>
    <p:sldId id="257" r:id="rId14"/>
    <p:sldId id="259" r:id="rId15"/>
    <p:sldId id="258" r:id="rId16"/>
    <p:sldId id="260" r:id="rId17"/>
    <p:sldId id="312" r:id="rId18"/>
    <p:sldId id="420" r:id="rId19"/>
    <p:sldId id="261" r:id="rId20"/>
    <p:sldId id="313" r:id="rId21"/>
    <p:sldId id="262" r:id="rId22"/>
    <p:sldId id="265" r:id="rId23"/>
    <p:sldId id="264" r:id="rId24"/>
    <p:sldId id="263" r:id="rId25"/>
    <p:sldId id="266" r:id="rId26"/>
    <p:sldId id="267" r:id="rId27"/>
    <p:sldId id="314" r:id="rId28"/>
    <p:sldId id="268" r:id="rId29"/>
    <p:sldId id="276" r:id="rId30"/>
    <p:sldId id="275" r:id="rId31"/>
    <p:sldId id="274" r:id="rId32"/>
    <p:sldId id="277" r:id="rId33"/>
    <p:sldId id="283" r:id="rId34"/>
    <p:sldId id="269" r:id="rId35"/>
    <p:sldId id="282" r:id="rId36"/>
    <p:sldId id="281" r:id="rId37"/>
    <p:sldId id="280" r:id="rId38"/>
    <p:sldId id="285" r:id="rId39"/>
    <p:sldId id="273" r:id="rId40"/>
    <p:sldId id="284" r:id="rId41"/>
    <p:sldId id="278" r:id="rId42"/>
    <p:sldId id="279" r:id="rId43"/>
    <p:sldId id="435" r:id="rId44"/>
    <p:sldId id="436" r:id="rId45"/>
    <p:sldId id="415" r:id="rId46"/>
    <p:sldId id="293" r:id="rId47"/>
    <p:sldId id="295" r:id="rId48"/>
    <p:sldId id="299" r:id="rId49"/>
    <p:sldId id="297" r:id="rId50"/>
    <p:sldId id="422" r:id="rId51"/>
    <p:sldId id="294" r:id="rId52"/>
    <p:sldId id="271" r:id="rId53"/>
    <p:sldId id="302" r:id="rId54"/>
    <p:sldId id="304" r:id="rId55"/>
    <p:sldId id="303" r:id="rId56"/>
    <p:sldId id="298" r:id="rId57"/>
    <p:sldId id="270" r:id="rId58"/>
    <p:sldId id="438" r:id="rId59"/>
    <p:sldId id="416" r:id="rId60"/>
    <p:sldId id="417" r:id="rId61"/>
    <p:sldId id="418" r:id="rId62"/>
    <p:sldId id="308" r:id="rId63"/>
    <p:sldId id="437" r:id="rId64"/>
    <p:sldId id="419" r:id="rId65"/>
    <p:sldId id="309" r:id="rId66"/>
    <p:sldId id="305" r:id="rId67"/>
    <p:sldId id="272" r:id="rId68"/>
    <p:sldId id="287" r:id="rId69"/>
    <p:sldId id="292" r:id="rId70"/>
    <p:sldId id="288" r:id="rId71"/>
    <p:sldId id="289" r:id="rId72"/>
    <p:sldId id="290" r:id="rId73"/>
    <p:sldId id="291" r:id="rId74"/>
    <p:sldId id="439" r:id="rId75"/>
    <p:sldId id="315" r:id="rId7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41D9-B3FC-417E-87A8-97F10018F051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960E-F834-49E6-BC0F-4C09ECEAA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29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Resmi Yer Tutucus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12292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FAC5C-A030-4E35-BA7E-747AF6FBF617}" type="slidenum">
              <a:rPr lang="tr-TR" altLang="tr-TR" smtClean="0"/>
              <a:pPr/>
              <a:t>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7095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BAA51A-E509-26BC-C78A-B0A5F1A15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33CCE06-AB18-37BA-8DB9-C87580D48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399CA8-C418-F2CC-CC9C-570871B7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3EA309-AD66-358B-4177-19F6EA78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BF65E0-F4E1-C17D-43C9-B3D3CB03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87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30BE46-EA35-96AD-7888-FE462A42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2ED05A-5DCF-CE9C-E40F-8AA9933CA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FF5F58-06C3-228D-30AA-14DD4EC7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A222B1-0384-EA46-7F8C-204DFE96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109B7-D2E3-0A91-2304-A9BB72A0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1C3ADD6-81F0-DA55-CCE6-4FF40950E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4167ED-332C-C1EF-AA53-376282A6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F965DC-E662-5682-515C-8EA636FC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B32199-EB53-5C70-6CB1-E3FA3813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28F426-A410-C6E5-805A-F543EBD2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32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311155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8E160D-8CE1-0390-4CFC-40058F4D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A0614F-2751-4ACF-5D58-1D9018EB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CE7858-FB56-3C10-0993-678A0977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3840D8-7D99-3A8C-E385-F70ADCCB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4D90A8-B488-B337-0556-A3A58E44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6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8B4E9-BA28-C3CC-5B2D-156305B9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978CD7-0780-2369-FEDC-3AA20CF76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E678F8-9E88-CFB8-13DF-9E5E5722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FC3FCB-93E9-2250-76FB-F6DD17E9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B254A0-392A-F157-4DC4-36388D87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6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ABC82C-782B-1003-D1A8-BE260B20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82C2B2-0554-FBBF-1F2F-64875C4A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C05EE9-F9E8-4359-B0CA-F4357D30A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2B7CDC-9887-39A2-5467-23B6880D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77AA71-69FB-BFED-9D06-02EFD37F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1F84B37-8D57-E9CF-C3C3-432DF3E3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22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F40A97-84FD-6A40-EA62-8092476B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D8A25D-DC4F-1FF2-73D0-78FB31AFE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4A7D7A-251A-3A63-0D18-C126BA82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C0283DC-2154-2C93-A8F3-17239EB59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F6C15B-868A-D2FF-E47D-D0213FDC1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95F477-7BE1-7711-B948-FAE4D295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B8DEA56-BB99-2F9B-550D-FDD2D3D2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8F029B-D373-638E-447A-1A99735D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02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DFF481-545B-388E-4CC6-7E5533FC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32D7BD-C6C8-E7AF-55F9-44DB873A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F143367-4398-FBEB-0E6A-CCAD3916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1D32D49-7A10-0C70-03FC-F838A56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12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BF9361-EE73-57C7-06C4-3B852EE4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366DD0B-C163-D1BC-E09F-5E0D14D2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FE585F-2556-20DE-535D-84FA8440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6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0A1BDB-097E-176E-953E-B7AC92B9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7A914F-52FD-1321-FDA9-00194821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3B1BE40-980E-8D1B-70EE-5519654B9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705705-5AA5-C7F8-936E-EE1CAC77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677E70-2DE4-725A-066E-6E54D2DB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5F17B4-5366-9082-7261-78DEF99D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50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8C52A-76B5-4E3B-A5D0-B2424406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57981BB-D0A6-FEBF-9533-9F80EA6B2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57BEE1B-1002-AAEC-C77F-C9130604D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886242-56D7-3B0E-63D1-04990DB5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565794-3401-38A9-E22B-41CA20F0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7EBB04-0F7C-4191-4D8E-F0E4D477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9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E09DCC-2619-2DD4-CCC7-0E9CBF4E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84C010-C33C-515D-7D45-CB666E0B7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023DD6-0B64-AFD2-6F65-1E9D8C671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0F26-05B4-4212-9BED-C546771A006E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C75FA3-76AF-3326-CEBD-6734591E3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B30673-2006-DB0E-CF99-715308ACE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C176-2EA5-4966-9245-6976100C1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0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5D3EA8-BB69-8EC0-DE78-CF8892CCC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2277"/>
            <a:ext cx="11878408" cy="2331794"/>
          </a:xfrm>
        </p:spPr>
        <p:txBody>
          <a:bodyPr>
            <a:normAutofit/>
          </a:bodyPr>
          <a:lstStyle/>
          <a:p>
            <a:r>
              <a:rPr lang="tr-TR" sz="5400" b="1" dirty="0"/>
              <a:t>Kan Transfüzyonu </a:t>
            </a:r>
            <a:r>
              <a:rPr lang="tr-TR" sz="5400" b="1" dirty="0" smtClean="0"/>
              <a:t>Komplikasyonları </a:t>
            </a:r>
            <a:br>
              <a:rPr lang="tr-TR" sz="5400" b="1" dirty="0" smtClean="0"/>
            </a:br>
            <a:r>
              <a:rPr lang="tr-TR" sz="5400" b="1" dirty="0" smtClean="0"/>
              <a:t>ve </a:t>
            </a:r>
            <a:r>
              <a:rPr lang="tr-TR" sz="5400" b="1" dirty="0"/>
              <a:t/>
            </a:r>
            <a:br>
              <a:rPr lang="tr-TR" sz="5400" b="1" dirty="0"/>
            </a:br>
            <a:r>
              <a:rPr lang="tr-TR" sz="5400" b="1" dirty="0" smtClean="0"/>
              <a:t>Nakil </a:t>
            </a:r>
            <a:r>
              <a:rPr lang="tr-TR" sz="5400" b="1" dirty="0"/>
              <a:t>Ünitesi Gözüyle Transfüzyon Desteği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08808A9-B396-C951-CCB8-0267D59A0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392" y="4419722"/>
            <a:ext cx="9144000" cy="1655762"/>
          </a:xfrm>
        </p:spPr>
        <p:txBody>
          <a:bodyPr/>
          <a:lstStyle/>
          <a:p>
            <a:r>
              <a:rPr lang="tr-TR" dirty="0"/>
              <a:t>Prof. Dr. İlhami BERBER</a:t>
            </a:r>
          </a:p>
          <a:p>
            <a:r>
              <a:rPr lang="tr-TR" dirty="0"/>
              <a:t>Aralık-2025</a:t>
            </a:r>
          </a:p>
        </p:txBody>
      </p:sp>
    </p:spTree>
    <p:extLst>
      <p:ext uri="{BB962C8B-B14F-4D97-AF65-F5344CB8AC3E}">
        <p14:creationId xmlns:p14="http://schemas.microsoft.com/office/powerpoint/2010/main" val="134076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0"/>
            <a:ext cx="9144000" cy="4953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sz="28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Transfüzyona bağlı ölüm nedenleri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2166938" y="1500189"/>
            <a:ext cx="8177212" cy="3997325"/>
          </a:xfrm>
        </p:spPr>
        <p:txBody>
          <a:bodyPr/>
          <a:lstStyle/>
          <a:p>
            <a:pPr marL="879475" lvl="1" indent="-514350">
              <a:lnSpc>
                <a:spcPct val="200000"/>
              </a:lnSpc>
              <a:buClr>
                <a:srgbClr val="C00000"/>
              </a:buClr>
              <a:buFont typeface="Constantia" panose="02030602050306030303" pitchFamily="18" charset="0"/>
              <a:buAutoNum type="romanUcPeriod"/>
            </a:pPr>
            <a:r>
              <a:rPr lang="tr-TR" altLang="tr-TR">
                <a:latin typeface="Times New Roman" panose="02020603050405020304" pitchFamily="18" charset="0"/>
                <a:cs typeface="Times New Roman" panose="02020603050405020304" pitchFamily="18" charset="0"/>
              </a:rPr>
              <a:t>Bakteriyel kontaminasyon </a:t>
            </a:r>
            <a:r>
              <a:rPr lang="tr-TR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 </a:t>
            </a:r>
            <a:r>
              <a:rPr lang="en-US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15.4</a:t>
            </a:r>
            <a:r>
              <a:rPr lang="tr-TR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tr-TR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lvl="1" indent="-514350">
              <a:lnSpc>
                <a:spcPct val="200000"/>
              </a:lnSpc>
              <a:buClr>
                <a:srgbClr val="C00000"/>
              </a:buClr>
              <a:buFont typeface="Constantia" panose="02030602050306030303" pitchFamily="18" charset="0"/>
              <a:buAutoNum type="romanUcPeriod"/>
            </a:pPr>
            <a:r>
              <a:rPr lang="tr-TR" altLang="tr-TR">
                <a:latin typeface="Times New Roman" panose="02020603050405020304" pitchFamily="18" charset="0"/>
                <a:cs typeface="Times New Roman" panose="02020603050405020304" pitchFamily="18" charset="0"/>
              </a:rPr>
              <a:t>Akut hemolitik transfüzyon reaksiyonu </a:t>
            </a:r>
            <a:r>
              <a:rPr lang="tr-TR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 </a:t>
            </a:r>
            <a:r>
              <a:rPr lang="en-US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14.3</a:t>
            </a:r>
            <a:r>
              <a:rPr lang="tr-TR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tr-TR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lvl="1" indent="-514350">
              <a:lnSpc>
                <a:spcPct val="200000"/>
              </a:lnSpc>
              <a:buClr>
                <a:srgbClr val="C00000"/>
              </a:buClr>
              <a:buFont typeface="Constantia" panose="02030602050306030303" pitchFamily="18" charset="0"/>
              <a:buAutoNum type="romanUcPeriod"/>
            </a:pPr>
            <a:r>
              <a:rPr lang="en-US" altLang="tr-TR">
                <a:latin typeface="Times New Roman" panose="02020603050405020304" pitchFamily="18" charset="0"/>
                <a:cs typeface="Times New Roman" panose="02020603050405020304" pitchFamily="18" charset="0"/>
              </a:rPr>
              <a:t>TRALI</a:t>
            </a:r>
            <a:r>
              <a:rPr lang="tr-TR" alt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 </a:t>
            </a:r>
            <a:r>
              <a:rPr lang="en-US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12.7</a:t>
            </a:r>
            <a:r>
              <a:rPr lang="tr-TR" altLang="tr-T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00056" y="0"/>
            <a:ext cx="3960440" cy="2857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r" eaLnBrk="1" hangingPunct="1">
              <a:defRPr/>
            </a:pPr>
            <a:r>
              <a:rPr lang="tr-TR" sz="1400" i="1" dirty="0">
                <a:solidFill>
                  <a:schemeClr val="tx1"/>
                </a:solidFill>
              </a:rPr>
              <a:t>                              </a:t>
            </a:r>
            <a:r>
              <a:rPr lang="tr-TR" sz="1400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Transfüzyon  komplikasyonları</a:t>
            </a:r>
          </a:p>
        </p:txBody>
      </p:sp>
    </p:spTree>
    <p:extLst>
      <p:ext uri="{BB962C8B-B14F-4D97-AF65-F5344CB8AC3E}">
        <p14:creationId xmlns:p14="http://schemas.microsoft.com/office/powerpoint/2010/main" val="37108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83012"/>
            <a:ext cx="12192000" cy="132299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/>
              <a:t>Nakil Ünitesi Gözüyle Transfüzyon Desteği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88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667203-436C-1A3D-6F6C-00FCEB5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6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Allojenik</a:t>
            </a:r>
            <a:r>
              <a:rPr lang="tr-TR" b="1" dirty="0" smtClean="0"/>
              <a:t> </a:t>
            </a:r>
            <a:r>
              <a:rPr lang="tr-TR" b="1" dirty="0" err="1" smtClean="0"/>
              <a:t>Hematopoietik</a:t>
            </a:r>
            <a:r>
              <a:rPr lang="tr-TR" b="1" dirty="0" smtClean="0"/>
              <a:t> Kök Hücre Naklinde </a:t>
            </a:r>
            <a:r>
              <a:rPr lang="tr-TR" b="1" dirty="0" err="1" smtClean="0"/>
              <a:t>Mortaliteyi</a:t>
            </a:r>
            <a:r>
              <a:rPr lang="tr-TR" b="1" dirty="0" smtClean="0"/>
              <a:t> Belirleyen Faktörler</a:t>
            </a:r>
            <a:endParaRPr lang="tr-TR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27916A-4116-588F-0951-E41B608B3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369805"/>
            <a:ext cx="1051559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Hastalık biyolojisi / DRI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Donör tipi ve HLA uyumu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Komorbiditeler (HCT-CI)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Hastanın yaşı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Performans durumu (KPS / ECOG /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frailty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MRD ve hastalık yükü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Greft kaynağı (PBSC/BM/UCB)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Akut ve kronik GVHD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Enfeksiyonlar (özellikle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fungal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CMV)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Kondisyon rejimi (MAC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CMV D/R </a:t>
            </a:r>
            <a:r>
              <a:rPr kumimoji="0" lang="tr-TR" altLang="tr-TR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serostatusu</a:t>
            </a:r>
            <a:endParaRPr kumimoji="0" lang="tr-TR" altLang="tr-TR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CD34+ dozu, T-hücre içeriği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 uyumsuzluğu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Merkez deneyimi ve bakım kalitesi</a:t>
            </a:r>
          </a:p>
        </p:txBody>
      </p:sp>
    </p:spTree>
    <p:extLst>
      <p:ext uri="{BB962C8B-B14F-4D97-AF65-F5344CB8AC3E}">
        <p14:creationId xmlns:p14="http://schemas.microsoft.com/office/powerpoint/2010/main" val="804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0C1063-F3E1-C935-288B-1DD349EE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HSCT ve Transfüzyon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90ED94-62EB-FA9A-087E-C96EBEFB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 az</a:t>
            </a:r>
          </a:p>
          <a:p>
            <a:r>
              <a:rPr lang="tr-TR" dirty="0"/>
              <a:t>Çalışmaların çoğu </a:t>
            </a:r>
            <a:r>
              <a:rPr lang="tr-TR" dirty="0" err="1"/>
              <a:t>sitopenisi</a:t>
            </a:r>
            <a:r>
              <a:rPr lang="tr-TR" dirty="0"/>
              <a:t> ve hematolojik hastalıkları olan hastalar ile ilgili</a:t>
            </a:r>
          </a:p>
        </p:txBody>
      </p:sp>
    </p:spTree>
    <p:extLst>
      <p:ext uri="{BB962C8B-B14F-4D97-AF65-F5344CB8AC3E}">
        <p14:creationId xmlns:p14="http://schemas.microsoft.com/office/powerpoint/2010/main" val="35698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E47A66-AAD0-6708-8387-760989C6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Lökosit Filtresi Şart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B57955-86F1-AF10-B861-86872C303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Lökosit azalması;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u="sng" dirty="0"/>
              <a:t>Ateşli hemolitik olmayan </a:t>
            </a:r>
            <a:r>
              <a:rPr lang="tr-TR" dirty="0"/>
              <a:t>transfüzyon reaksiyonlarını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Lökosit antijenlerine </a:t>
            </a:r>
            <a:r>
              <a:rPr lang="tr-TR" u="sng" dirty="0"/>
              <a:t>karşı </a:t>
            </a:r>
            <a:r>
              <a:rPr lang="tr-TR" u="sng" dirty="0" err="1"/>
              <a:t>alloimmünizasyon</a:t>
            </a:r>
            <a:r>
              <a:rPr lang="tr-TR" u="sng" dirty="0"/>
              <a:t> insidansını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u="sng" dirty="0"/>
              <a:t>CMV bulaşma riskini </a:t>
            </a:r>
            <a:r>
              <a:rPr lang="tr-TR" dirty="0"/>
              <a:t>                                                                      </a:t>
            </a:r>
            <a:r>
              <a:rPr lang="tr-TR" b="1" u="sng" dirty="0"/>
              <a:t>azaltır….</a:t>
            </a:r>
          </a:p>
        </p:txBody>
      </p:sp>
    </p:spTree>
    <p:extLst>
      <p:ext uri="{BB962C8B-B14F-4D97-AF65-F5344CB8AC3E}">
        <p14:creationId xmlns:p14="http://schemas.microsoft.com/office/powerpoint/2010/main" val="18846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6300E9-2357-2533-9D6C-B2563B55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Lökosit Filtresi Şart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976E57-0439-E269-49DA-34EF6DF5C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HCT adayı olan hastalarda kırmızı kan hücresi (RBC), trombosit konsantresi (PC) ve taze dondurulmuş plazma (TDP), lökosit sayısı azaltılmış, yani </a:t>
            </a:r>
            <a:r>
              <a:rPr lang="tr-TR" b="1" u="sng" dirty="0"/>
              <a:t>&lt;1 × 10</a:t>
            </a:r>
            <a:r>
              <a:rPr lang="tr-TR" b="1" u="sng" baseline="30000" dirty="0"/>
              <a:t>6</a:t>
            </a:r>
            <a:r>
              <a:rPr lang="tr-TR" b="1" u="sng" dirty="0"/>
              <a:t> lökosit/ünite içermelidir.</a:t>
            </a:r>
          </a:p>
        </p:txBody>
      </p:sp>
    </p:spTree>
    <p:extLst>
      <p:ext uri="{BB962C8B-B14F-4D97-AF65-F5344CB8AC3E}">
        <p14:creationId xmlns:p14="http://schemas.microsoft.com/office/powerpoint/2010/main" val="709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9147FD08-DC08-375C-5235-9F785A90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Kimler Işınlanmalı?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6039300B-4EA3-C3E9-9867-AFBF01BAF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6265"/>
              </p:ext>
            </p:extLst>
          </p:nvPr>
        </p:nvGraphicFramePr>
        <p:xfrm>
          <a:off x="788194" y="1909604"/>
          <a:ext cx="10515600" cy="29260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3359642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854330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87045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Hasta / Donör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Işınlama başlangıcı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Işınlama bitişi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01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 err="1"/>
                        <a:t>Autologous</a:t>
                      </a:r>
                      <a:r>
                        <a:rPr lang="tr-TR" b="1" dirty="0"/>
                        <a:t> HCT alıcısı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Kök hücre toplanmasından ≥2 hafta önce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HCT sonrası ≥3 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 err="1"/>
                        <a:t>Allogeneic</a:t>
                      </a:r>
                      <a:r>
                        <a:rPr lang="tr-TR" b="1" dirty="0"/>
                        <a:t> HCT alıcısı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 err="1"/>
                        <a:t>Conditioning</a:t>
                      </a:r>
                      <a:r>
                        <a:rPr lang="tr-TR" dirty="0"/>
                        <a:t> başlangıcı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HCT sonrası ≥6 ay veya immün rekonstrüksiyon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8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Allo-HCT alıcısı (bazı merkezler)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 err="1"/>
                        <a:t>Conditioning</a:t>
                      </a:r>
                      <a:r>
                        <a:rPr lang="tr-TR" dirty="0"/>
                        <a:t> başlangıcı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Ömür boyu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46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HSC donörü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Toplamadan 7 gün öncesinde veya toplama sırasında transfüzyon gerekiyorsa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Sadece o transfüzyon ışınlanmalı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7794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6F0597F0-3462-82A8-993E-51A499CD5321}"/>
              </a:ext>
            </a:extLst>
          </p:cNvPr>
          <p:cNvSpPr txBox="1"/>
          <p:nvPr/>
        </p:nvSpPr>
        <p:spPr>
          <a:xfrm>
            <a:off x="2048469" y="5322005"/>
            <a:ext cx="831711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b="1" dirty="0"/>
              <a:t>Klinik pratikte en güvenli uygulama</a:t>
            </a:r>
          </a:p>
          <a:p>
            <a:pPr>
              <a:buNone/>
            </a:pPr>
            <a:r>
              <a:rPr lang="tr-TR" dirty="0"/>
              <a:t>-</a:t>
            </a:r>
            <a:r>
              <a:rPr lang="tr-TR" dirty="0" err="1"/>
              <a:t>Allojenik</a:t>
            </a:r>
            <a:r>
              <a:rPr lang="tr-TR" dirty="0"/>
              <a:t> HCT alıcılarında ; </a:t>
            </a:r>
            <a:r>
              <a:rPr lang="tr-TR" b="1" dirty="0"/>
              <a:t>ömrü boyunca ışınlanmış ürün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-</a:t>
            </a:r>
            <a:r>
              <a:rPr lang="tr-TR" dirty="0" err="1"/>
              <a:t>Autolog</a:t>
            </a:r>
            <a:r>
              <a:rPr lang="tr-TR" dirty="0"/>
              <a:t> HCT alıcılarında ; </a:t>
            </a:r>
            <a:r>
              <a:rPr lang="tr-TR" b="1" dirty="0"/>
              <a:t>toplamadan 2 hafta önce → +90 güne kadar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8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A85BA67-FC1B-6B37-DAA2-727A5321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Işınlamak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050DFF-7F5A-DAF4-5B65-4C675ED9C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Avantajlar: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TA-</a:t>
            </a:r>
            <a:r>
              <a:rPr lang="tr-TR" dirty="0" err="1"/>
              <a:t>GVHD’yi</a:t>
            </a:r>
            <a:r>
              <a:rPr lang="tr-TR" dirty="0"/>
              <a:t> önler (en büyük fayda)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HCT alıcılarında olmazsa olmazdır.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İmmünsüprese</a:t>
            </a:r>
            <a:r>
              <a:rPr lang="tr-TR" dirty="0"/>
              <a:t> hastalarda kritik güvenlik sağlar.</a:t>
            </a:r>
          </a:p>
          <a:p>
            <a:r>
              <a:rPr lang="tr-TR" b="1" dirty="0"/>
              <a:t>Dezavantajlar: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RBC saklama süresini kısaltır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Potasyum sızıntısını artırır → hiperkalemi riski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Ek maliyet ve lojistik yük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Bakteri/virüsleri öldürmez (yalnızca lenfosit proliferasyonunu durdurur).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1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047D7D-D1D0-E08E-E1DE-365DA1CB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CMV</a:t>
            </a:r>
            <a:br>
              <a:rPr lang="tr-TR" b="1" dirty="0"/>
            </a:br>
            <a:r>
              <a:rPr lang="tr-TR" u="sng" dirty="0"/>
              <a:t>En yüksek risk?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D993C3-0AED-9D0A-8149-812E97C8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En yüksek mortalite: D– / R+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Alıcı CMV pozitif, donör CMV negatif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Bu kombinasyon </a:t>
            </a:r>
            <a:r>
              <a:rPr lang="tr-TR" b="1" dirty="0"/>
              <a:t>en riskli olanıdır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Çünkü yeni immün sistem </a:t>
            </a:r>
            <a:r>
              <a:rPr lang="tr-TR" dirty="0" err="1"/>
              <a:t>CMV’yi</a:t>
            </a:r>
            <a:r>
              <a:rPr lang="tr-TR" dirty="0"/>
              <a:t> tanımaz → </a:t>
            </a:r>
            <a:r>
              <a:rPr lang="tr-TR" dirty="0" err="1"/>
              <a:t>reaktivasyon</a:t>
            </a:r>
            <a:r>
              <a:rPr lang="tr-TR" dirty="0"/>
              <a:t> çok ağır olur.</a:t>
            </a:r>
          </a:p>
          <a:p>
            <a:r>
              <a:rPr lang="tr-TR" b="1" dirty="0"/>
              <a:t>Orta risk: D+ / R+</a:t>
            </a:r>
          </a:p>
          <a:p>
            <a:r>
              <a:rPr lang="tr-TR" b="1" dirty="0"/>
              <a:t>Daha düşük risk: D+ / R–</a:t>
            </a:r>
          </a:p>
          <a:p>
            <a:r>
              <a:rPr lang="tr-TR" b="1" dirty="0"/>
              <a:t>En düşük risk: D– / R–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CMV </a:t>
            </a:r>
            <a:r>
              <a:rPr lang="tr-TR" dirty="0" err="1"/>
              <a:t>reaktivasyonu</a:t>
            </a:r>
            <a:r>
              <a:rPr lang="tr-TR" dirty="0"/>
              <a:t> ve mortalite çok düşüktür</a:t>
            </a:r>
          </a:p>
          <a:p>
            <a:r>
              <a:rPr lang="tr-TR" b="1" dirty="0"/>
              <a:t>Özet:</a:t>
            </a:r>
          </a:p>
          <a:p>
            <a:pPr lvl="1"/>
            <a:r>
              <a:rPr lang="tr-TR" b="1" dirty="0"/>
              <a:t>CMV pozitif alıcı</a:t>
            </a:r>
            <a:r>
              <a:rPr lang="tr-TR" dirty="0"/>
              <a:t> mortaliteyi belirgin artırır.</a:t>
            </a:r>
          </a:p>
          <a:p>
            <a:pPr lvl="1"/>
            <a:r>
              <a:rPr lang="tr-TR" b="1" u="sng" dirty="0"/>
              <a:t>CMV negatif alıcıya CMV negatif donör</a:t>
            </a:r>
            <a:r>
              <a:rPr lang="tr-TR" u="sng" dirty="0"/>
              <a:t> en iyi kombinasyondur.</a:t>
            </a: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1CCB3CC-42ED-8E21-52A3-A6E089CF0E0C}"/>
              </a:ext>
            </a:extLst>
          </p:cNvPr>
          <p:cNvSpPr/>
          <p:nvPr/>
        </p:nvSpPr>
        <p:spPr>
          <a:xfrm>
            <a:off x="838200" y="1704976"/>
            <a:ext cx="9029700" cy="1533524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B7917B6-5ADE-1600-F9AE-369BE0E894E4}"/>
              </a:ext>
            </a:extLst>
          </p:cNvPr>
          <p:cNvSpPr/>
          <p:nvPr/>
        </p:nvSpPr>
        <p:spPr>
          <a:xfrm>
            <a:off x="838200" y="4034632"/>
            <a:ext cx="6553200" cy="832643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3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5B318-C8A8-913A-B47F-9108294A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CMV</a:t>
            </a:r>
            <a:br>
              <a:rPr lang="tr-TR" b="1" dirty="0"/>
            </a:br>
            <a:r>
              <a:rPr lang="tr-TR" u="sng" dirty="0"/>
              <a:t>En yüksek risk?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D0C4F23-5C30-267D-E2CF-7AC9A6512CB1}"/>
              </a:ext>
            </a:extLst>
          </p:cNvPr>
          <p:cNvSpPr txBox="1"/>
          <p:nvPr/>
        </p:nvSpPr>
        <p:spPr>
          <a:xfrm>
            <a:off x="709613" y="2491085"/>
            <a:ext cx="107727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</a:t>
            </a:r>
            <a:r>
              <a:rPr lang="en-US" sz="3200" b="1" u="sng" dirty="0"/>
              <a:t>The highest risk of transfusion-transmitted </a:t>
            </a:r>
            <a:r>
              <a:rPr lang="en-US" sz="3200" dirty="0"/>
              <a:t>CMV (TT-CMV) remains in CMV-seronegative recipients of matched CMV-negative HCT.”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7453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3A8012-20F8-DF48-DEAC-70C470D6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Neler Anlatacağım?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8BABC8-3F79-E386-1B6A-1AA186543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 Transfüzyonu Komplikasyonları</a:t>
            </a:r>
          </a:p>
          <a:p>
            <a:r>
              <a:rPr lang="tr-TR" dirty="0"/>
              <a:t>Nakil Ünitesi Gözüyle Transfüzyon Desteği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Lökosit </a:t>
            </a:r>
            <a:r>
              <a:rPr lang="tr-TR" dirty="0"/>
              <a:t>filtresi gerekliliği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Işın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CMV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Eritrosit süspansiyonu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Trombosit süspansiyonu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ABO uyumsuz transfüzyon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Granülosit süspansiyonu</a:t>
            </a:r>
          </a:p>
        </p:txBody>
      </p:sp>
    </p:spTree>
    <p:extLst>
      <p:ext uri="{BB962C8B-B14F-4D97-AF65-F5344CB8AC3E}">
        <p14:creationId xmlns:p14="http://schemas.microsoft.com/office/powerpoint/2010/main" val="385779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F3CC1A-37B1-BE0D-C13A-34D9BF2C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Türkiye’de ve Dünya’da CMV geçirme sıklığı?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885B6C-79FB-7C70-AC62-61C3C673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 olarak literatürde Türkiye için bildirilen </a:t>
            </a:r>
            <a:r>
              <a:rPr lang="tr-TR" dirty="0" err="1"/>
              <a:t>seropozitiflik</a:t>
            </a:r>
            <a:r>
              <a:rPr lang="tr-TR" dirty="0"/>
              <a:t> aralığı: </a:t>
            </a:r>
            <a:r>
              <a:rPr lang="tr-TR" b="1" dirty="0"/>
              <a:t>%88.8 – %99.8</a:t>
            </a:r>
            <a:r>
              <a:rPr lang="tr-TR" dirty="0"/>
              <a:t> arasında.</a:t>
            </a:r>
          </a:p>
          <a:p>
            <a:r>
              <a:rPr lang="tr-TR" dirty="0"/>
              <a:t>Gelişmiş </a:t>
            </a:r>
            <a:r>
              <a:rPr lang="tr-TR" b="1" u="sng" dirty="0"/>
              <a:t>ülkelerdeki (%50–70) </a:t>
            </a:r>
            <a:r>
              <a:rPr lang="tr-TR" dirty="0"/>
              <a:t>oranlarla kıyaslandığında hayli yüksek.</a:t>
            </a:r>
          </a:p>
          <a:p>
            <a:r>
              <a:rPr lang="tr-TR" dirty="0"/>
              <a:t>Türkiye’de </a:t>
            </a:r>
            <a:r>
              <a:rPr lang="tr-TR" dirty="0" err="1"/>
              <a:t>allo-HCT’de</a:t>
            </a:r>
            <a:r>
              <a:rPr lang="tr-TR" dirty="0"/>
              <a:t> çift CMV-negatif (donör + alıcı) kombinasyonunun görülme olasılığı yaklaşık </a:t>
            </a:r>
            <a:r>
              <a:rPr lang="tr-TR" b="1" u="sng" dirty="0"/>
              <a:t>%0.2–1.2 aralığındadır.</a:t>
            </a:r>
          </a:p>
        </p:txBody>
      </p:sp>
    </p:spTree>
    <p:extLst>
      <p:ext uri="{BB962C8B-B14F-4D97-AF65-F5344CB8AC3E}">
        <p14:creationId xmlns:p14="http://schemas.microsoft.com/office/powerpoint/2010/main" val="262554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4BEB8E-C848-EC22-A967-57B8ED51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CMV</a:t>
            </a:r>
            <a:br>
              <a:rPr lang="tr-TR" b="1" dirty="0"/>
            </a:br>
            <a:r>
              <a:rPr lang="tr-TR" u="sng" dirty="0"/>
              <a:t>Risk nasıl azalır?</a:t>
            </a: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4D72CF-40F8-1903-1765-F1A5C5706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Lökosit azaltılmış kan ürünleri (</a:t>
            </a:r>
            <a:r>
              <a:rPr lang="tr-TR" dirty="0" err="1"/>
              <a:t>leukocyte-reduced</a:t>
            </a:r>
            <a:r>
              <a:rPr lang="tr-TR" dirty="0"/>
              <a:t>) kullanmak</a:t>
            </a:r>
          </a:p>
          <a:p>
            <a:r>
              <a:rPr lang="tr-TR" dirty="0"/>
              <a:t>CMV-</a:t>
            </a:r>
            <a:r>
              <a:rPr lang="tr-TR" dirty="0" err="1"/>
              <a:t>seronegatif</a:t>
            </a:r>
            <a:r>
              <a:rPr lang="tr-TR" dirty="0"/>
              <a:t> donörlerden ürün kullanmak</a:t>
            </a:r>
          </a:p>
        </p:txBody>
      </p:sp>
    </p:spTree>
    <p:extLst>
      <p:ext uri="{BB962C8B-B14F-4D97-AF65-F5344CB8AC3E}">
        <p14:creationId xmlns:p14="http://schemas.microsoft.com/office/powerpoint/2010/main" val="231501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51ED-09AF-379B-75F6-0271DF7C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4B871B-8FDA-7C9E-B4D9-110695FD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CMV</a:t>
            </a:r>
            <a:br>
              <a:rPr lang="tr-TR" b="1" dirty="0"/>
            </a:br>
            <a:r>
              <a:rPr lang="tr-TR" u="sng" dirty="0"/>
              <a:t>Risk nasıl azalır?-</a:t>
            </a:r>
            <a:r>
              <a:rPr lang="tr-TR" b="1" u="sng" dirty="0"/>
              <a:t>Lökosit Filtresi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3231D4-6387-1A01-BCC0-99F37DBA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CMV esas olarak </a:t>
            </a:r>
            <a:r>
              <a:rPr lang="tr-TR" b="1" u="sng" dirty="0"/>
              <a:t>lökositlerin içinde latent olarak bulunuyor.</a:t>
            </a:r>
          </a:p>
          <a:p>
            <a:r>
              <a:rPr lang="tr-TR" dirty="0"/>
              <a:t>Filtre ile lökosit sayısını </a:t>
            </a:r>
            <a:r>
              <a:rPr lang="tr-TR" b="1" u="sng" dirty="0"/>
              <a:t>&lt;</a:t>
            </a:r>
            <a:r>
              <a:rPr lang="tr-TR" b="1" u="sng" dirty="0" smtClean="0"/>
              <a:t>1× </a:t>
            </a:r>
            <a:r>
              <a:rPr lang="tr-TR" b="1" u="sng" dirty="0"/>
              <a:t>10⁶ </a:t>
            </a:r>
            <a:r>
              <a:rPr lang="tr-TR" dirty="0"/>
              <a:t>Ünitede seviyesine indirdiğinizde</a:t>
            </a:r>
          </a:p>
          <a:p>
            <a:r>
              <a:rPr lang="tr-TR" dirty="0"/>
              <a:t>CMV taşıyan hücrelerin sayısı </a:t>
            </a:r>
            <a:r>
              <a:rPr lang="tr-TR" b="1" u="sng" dirty="0"/>
              <a:t>dramatik olarak düşüyor.</a:t>
            </a:r>
          </a:p>
          <a:p>
            <a:r>
              <a:rPr lang="tr-TR" dirty="0"/>
              <a:t>Böylece TT-CMV riski çok azalıyor, </a:t>
            </a:r>
            <a:r>
              <a:rPr lang="tr-TR" b="1" u="sng" dirty="0"/>
              <a:t>ama teorik olarak sıfırlanmıyor.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48000" y="5853797"/>
            <a:ext cx="609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Eğer ürün lökositten arındırılmamışsa TT-CMV riski: %30–55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Eğer lökosit azaltılmış ürün veriliyorsa risk %3–5</a:t>
            </a:r>
          </a:p>
        </p:txBody>
      </p:sp>
    </p:spTree>
    <p:extLst>
      <p:ext uri="{BB962C8B-B14F-4D97-AF65-F5344CB8AC3E}">
        <p14:creationId xmlns:p14="http://schemas.microsoft.com/office/powerpoint/2010/main" val="3378466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09CF8-ED9E-505C-F8C6-6102B888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30ED56-3507-5BAF-3ABC-11065965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CMV</a:t>
            </a:r>
            <a:br>
              <a:rPr lang="tr-TR" b="1" dirty="0"/>
            </a:br>
            <a:r>
              <a:rPr lang="tr-TR" u="sng" dirty="0"/>
              <a:t>Risk nasıl azalır?-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u="sng" dirty="0"/>
              <a:t>CMV-</a:t>
            </a:r>
            <a:r>
              <a:rPr lang="tr-TR" b="1" u="sng" dirty="0" err="1"/>
              <a:t>seronegatif</a:t>
            </a:r>
            <a:r>
              <a:rPr lang="tr-TR" b="1" u="sng" dirty="0"/>
              <a:t> donörlerden ürün kullanmak</a:t>
            </a:r>
            <a:r>
              <a:rPr lang="tr-TR" dirty="0"/>
              <a:t/>
            </a:r>
            <a:br>
              <a:rPr lang="tr-TR" dirty="0"/>
            </a:b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76F721-6777-3341-7FE6-69E7873D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Seronegatif</a:t>
            </a:r>
            <a:r>
              <a:rPr lang="tr-TR" dirty="0"/>
              <a:t> donörden ürün alırsanız yani teorik olarak donör daha önce CMV ile karşılaşmamış;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Kanında latent CMV bulunma ihtimali çok düşük.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946888" y="5814230"/>
            <a:ext cx="62982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/>
              <a:t>Eğer CMV </a:t>
            </a:r>
            <a:r>
              <a:rPr lang="tr-TR" dirty="0" err="1"/>
              <a:t>seronegatif</a:t>
            </a:r>
            <a:r>
              <a:rPr lang="tr-TR" dirty="0"/>
              <a:t> + lökosit azaltılmış ürün veriliyorsa → &lt; %1</a:t>
            </a:r>
          </a:p>
        </p:txBody>
      </p:sp>
    </p:spTree>
    <p:extLst>
      <p:ext uri="{BB962C8B-B14F-4D97-AF65-F5344CB8AC3E}">
        <p14:creationId xmlns:p14="http://schemas.microsoft.com/office/powerpoint/2010/main" val="286251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012B6C-6262-F97D-2F6D-0EEFE201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CMV</a:t>
            </a:r>
            <a:br>
              <a:rPr lang="tr-TR" dirty="0"/>
            </a:br>
            <a:r>
              <a:rPr lang="tr-TR" dirty="0"/>
              <a:t>Hangi donör en yüksek riskli?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1387428-AD4D-BDC0-66BB-C58A529CF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419573"/>
              </p:ext>
            </p:extLst>
          </p:nvPr>
        </p:nvGraphicFramePr>
        <p:xfrm>
          <a:off x="838200" y="1861979"/>
          <a:ext cx="10515600" cy="20116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30806557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871482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57894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Donör tipi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Bulaş riski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Neden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83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Yeni CMV pozitifleşmiş donör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 dirty="0"/>
                        <a:t>En yüksek</a:t>
                      </a:r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Yüksek </a:t>
                      </a:r>
                      <a:r>
                        <a:rPr lang="tr-TR" dirty="0" err="1"/>
                        <a:t>viremi</a:t>
                      </a:r>
                      <a:r>
                        <a:rPr lang="tr-TR" dirty="0"/>
                        <a:t>, kontrolsüz replikasyon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45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Kronik CMV pozitif donör (IgG pozitif yıllardır)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Çok düşük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Virüs latenttir → lökositlerde düşük miktarda bulunur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36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b="1"/>
                        <a:t>CMV negatif donör</a:t>
                      </a:r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/>
                        <a:t>En düşük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dirty="0"/>
                        <a:t>Latent virüs yok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57170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D1E1EE9E-7DB2-4971-B83E-0E30A9FD9BDE}"/>
              </a:ext>
            </a:extLst>
          </p:cNvPr>
          <p:cNvSpPr txBox="1"/>
          <p:nvPr/>
        </p:nvSpPr>
        <p:spPr>
          <a:xfrm>
            <a:off x="838201" y="4728686"/>
            <a:ext cx="104108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/>
              <a:t>“</a:t>
            </a:r>
            <a:r>
              <a:rPr lang="tr-TR" b="1" u="sng" dirty="0"/>
              <a:t>Yeni CMV </a:t>
            </a:r>
            <a:r>
              <a:rPr lang="tr-TR" b="1" u="sng" dirty="0" err="1"/>
              <a:t>serokonversiyonu</a:t>
            </a:r>
            <a:r>
              <a:rPr lang="tr-TR" b="1" u="sng" dirty="0"/>
              <a:t> geçirmiş donörler</a:t>
            </a:r>
            <a:r>
              <a:rPr lang="tr-TR" dirty="0"/>
              <a:t>, </a:t>
            </a:r>
            <a:r>
              <a:rPr lang="tr-TR" u="sng" dirty="0"/>
              <a:t>yüksek </a:t>
            </a:r>
            <a:r>
              <a:rPr lang="tr-TR" u="sng" dirty="0" err="1"/>
              <a:t>viremi</a:t>
            </a:r>
            <a:r>
              <a:rPr lang="tr-TR" u="sng" dirty="0"/>
              <a:t> ve aktif viral replikasyon nedeniyle CMV bulaşını en fazla artıran gruptur. </a:t>
            </a:r>
          </a:p>
          <a:p>
            <a:pPr algn="ctr"/>
            <a:r>
              <a:rPr lang="tr-TR" dirty="0"/>
              <a:t>Bu nedenle özellikle CMV-</a:t>
            </a:r>
            <a:r>
              <a:rPr lang="tr-TR" dirty="0" err="1"/>
              <a:t>seronegatif</a:t>
            </a:r>
            <a:r>
              <a:rPr lang="tr-TR" dirty="0"/>
              <a:t> HCT alıcılarında bu döneme ait kan ürünleri en yüksek TT-CMV riskine sahiptir </a:t>
            </a:r>
            <a:r>
              <a:rPr lang="tr-TR" b="1" u="sng" dirty="0"/>
              <a:t>ve kesinlikle kullanılmamalıdır.”</a:t>
            </a:r>
          </a:p>
        </p:txBody>
      </p:sp>
    </p:spTree>
    <p:extLst>
      <p:ext uri="{BB962C8B-B14F-4D97-AF65-F5344CB8AC3E}">
        <p14:creationId xmlns:p14="http://schemas.microsoft.com/office/powerpoint/2010/main" val="222767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7CF261-3801-B201-65F2-68C37011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CMV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Ortak </a:t>
            </a:r>
            <a:r>
              <a:rPr lang="tr-TR" dirty="0" err="1"/>
              <a:t>Konsessus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DE6CEA-5DAC-32E9-1248-82616811E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CMV bulaşını azaltma stratejileri konusunda Uluslararası </a:t>
            </a:r>
            <a:r>
              <a:rPr lang="tr-TR" u="sng" dirty="0"/>
              <a:t>düzeyde ortak bir standart yok.</a:t>
            </a:r>
          </a:p>
          <a:p>
            <a:r>
              <a:rPr lang="tr-TR" dirty="0"/>
              <a:t>Farklı merkezler: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Kimisi sadece LR yeter diyor.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Kimisi yüksek riskli hasta için sadece CMV-</a:t>
            </a:r>
            <a:r>
              <a:rPr lang="tr-TR" dirty="0" err="1"/>
              <a:t>seronegatif</a:t>
            </a:r>
            <a:r>
              <a:rPr lang="tr-TR" dirty="0"/>
              <a:t> diyor.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Kimisi “kemer + askı” (LR + </a:t>
            </a:r>
            <a:r>
              <a:rPr lang="tr-TR" dirty="0" err="1"/>
              <a:t>seronegatif</a:t>
            </a:r>
            <a:r>
              <a:rPr lang="tr-TR" dirty="0"/>
              <a:t>) uyguluyor.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Kimisi tüm HCT alıcılarında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Kimisi sadece CMV(-)/(-) çiftlerinde bu kadar sıkı davranıyor.</a:t>
            </a:r>
          </a:p>
        </p:txBody>
      </p:sp>
    </p:spTree>
    <p:extLst>
      <p:ext uri="{BB962C8B-B14F-4D97-AF65-F5344CB8AC3E}">
        <p14:creationId xmlns:p14="http://schemas.microsoft.com/office/powerpoint/2010/main" val="212593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78A1FA-FF33-2BC0-69BF-29ECA9C0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CMV</a:t>
            </a:r>
            <a:br>
              <a:rPr lang="tr-TR" b="1" dirty="0"/>
            </a:br>
            <a:r>
              <a:rPr lang="tr-TR" b="1" u="sng" dirty="0"/>
              <a:t>CMV-</a:t>
            </a:r>
            <a:r>
              <a:rPr lang="tr-TR" b="1" u="sng" dirty="0" err="1"/>
              <a:t>seronegatif</a:t>
            </a:r>
            <a:r>
              <a:rPr lang="tr-TR" b="1" u="sng" dirty="0"/>
              <a:t> ürünleri ne kadar süre vermeli?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686EC6-5AE0-5D01-B016-6700D277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5006"/>
          </a:xfrm>
        </p:spPr>
        <p:txBody>
          <a:bodyPr/>
          <a:lstStyle/>
          <a:p>
            <a:r>
              <a:rPr lang="tr-TR" dirty="0"/>
              <a:t>Süre de standardize değil.</a:t>
            </a:r>
          </a:p>
          <a:p>
            <a:r>
              <a:rPr lang="tr-TR" dirty="0"/>
              <a:t>Uygulamalar şöyle değişiyor: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Bazı merkezler: Nakilden sonraki ilk 100 gün (yaklaşık 3–4 ay) yeterli diyor.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Bazı merkezler: İmmün sistem yeniden toparlanana kadar diyor.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Bazıları: </a:t>
            </a:r>
            <a:r>
              <a:rPr lang="tr-TR" dirty="0" err="1"/>
              <a:t>Serokonversiyon</a:t>
            </a:r>
            <a:r>
              <a:rPr lang="tr-TR" dirty="0"/>
              <a:t> olana kadar (hasta CMV(+) olana kadar) </a:t>
            </a:r>
            <a:r>
              <a:rPr lang="tr-TR" dirty="0" err="1"/>
              <a:t>seronegatif</a:t>
            </a:r>
            <a:r>
              <a:rPr lang="tr-TR" dirty="0"/>
              <a:t> devam ediyor.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En agresif yaklaşım: Ömür boyu CMV-</a:t>
            </a:r>
            <a:r>
              <a:rPr lang="tr-TR" dirty="0" err="1"/>
              <a:t>seronegatif</a:t>
            </a:r>
            <a:r>
              <a:rPr lang="tr-TR" dirty="0"/>
              <a:t> ürün (özellikle bazı çok yüksek riskli gruplarda).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D636E98-3328-65C5-B994-87D136454522}"/>
              </a:ext>
            </a:extLst>
          </p:cNvPr>
          <p:cNvSpPr txBox="1"/>
          <p:nvPr/>
        </p:nvSpPr>
        <p:spPr>
          <a:xfrm>
            <a:off x="1013222" y="5653385"/>
            <a:ext cx="101655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dirty="0"/>
              <a:t>Hem hangi ürün, hem de ne kadar süre kullanılacağı konusunda dünya çapında standart yok.</a:t>
            </a:r>
          </a:p>
          <a:p>
            <a:pPr algn="ctr"/>
            <a:r>
              <a:rPr lang="tr-TR" dirty="0"/>
              <a:t>Uygulama 100 günden ömür boyuna kadar değişebiliyor.</a:t>
            </a:r>
          </a:p>
        </p:txBody>
      </p:sp>
    </p:spTree>
    <p:extLst>
      <p:ext uri="{BB962C8B-B14F-4D97-AF65-F5344CB8AC3E}">
        <p14:creationId xmlns:p14="http://schemas.microsoft.com/office/powerpoint/2010/main" val="149343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A8DDA0-11D5-659E-2E45-46ECCDF5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CMV Özet </a:t>
            </a:r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tr-T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E979C9-978E-CDCD-DE03-2B115265D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9250"/>
          </a:xfrm>
        </p:spPr>
        <p:txBody>
          <a:bodyPr/>
          <a:lstStyle/>
          <a:p>
            <a:r>
              <a:rPr lang="tr-TR" dirty="0"/>
              <a:t>Donör ve alıcı negatif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/>
              <a:t>Lökoredüksiyon</a:t>
            </a:r>
            <a:r>
              <a:rPr lang="tr-TR" dirty="0"/>
              <a:t> şart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Bulabilirsen kan ve kan ürünü sağlayacak donörün  CMV negatif olması gerekli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Yeni CMV </a:t>
            </a:r>
            <a:r>
              <a:rPr lang="tr-TR" dirty="0" err="1"/>
              <a:t>serokonversiyonu</a:t>
            </a:r>
            <a:r>
              <a:rPr lang="tr-TR" dirty="0"/>
              <a:t> geçirmiş donörler </a:t>
            </a:r>
            <a:r>
              <a:rPr lang="tr-TR" dirty="0" err="1"/>
              <a:t>kesinlike</a:t>
            </a:r>
            <a:r>
              <a:rPr lang="tr-TR" dirty="0"/>
              <a:t> CMV geçirmemiş alıcılar için donör olmamalıdır.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Kemik iliği donörü ve alıcı negatif; ne kadar CMV negatif ürün </a:t>
            </a:r>
            <a:r>
              <a:rPr lang="tr-TR" b="1" dirty="0"/>
              <a:t>ÖMÜR BOYU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ACA969B-A632-650A-3FF9-08634105C786}"/>
              </a:ext>
            </a:extLst>
          </p:cNvPr>
          <p:cNvSpPr txBox="1"/>
          <p:nvPr/>
        </p:nvSpPr>
        <p:spPr>
          <a:xfrm>
            <a:off x="628650" y="5343525"/>
            <a:ext cx="1029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Alıcının ve Kemik iliği donörünün CMV negatif olduğu durumlar için </a:t>
            </a:r>
          </a:p>
          <a:p>
            <a:pPr algn="ctr"/>
            <a:r>
              <a:rPr lang="tr-TR" sz="2800" b="1" u="sng" dirty="0">
                <a:solidFill>
                  <a:srgbClr val="FF0000"/>
                </a:solidFill>
              </a:rPr>
              <a:t>YÜKSEK Dikkat!</a:t>
            </a:r>
          </a:p>
        </p:txBody>
      </p:sp>
    </p:spTree>
    <p:extLst>
      <p:ext uri="{BB962C8B-B14F-4D97-AF65-F5344CB8AC3E}">
        <p14:creationId xmlns:p14="http://schemas.microsoft.com/office/powerpoint/2010/main" val="18115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B55180-D1D9-F3C2-CD54-6780D439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Eritrosit Transfüzyonu</a:t>
            </a:r>
            <a:br>
              <a:rPr lang="tr-TR" b="1" dirty="0"/>
            </a:br>
            <a:r>
              <a:rPr lang="tr-TR" b="1" dirty="0"/>
              <a:t>Eşik?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B214D7-6B84-9FFE-CAEE-2E59B63A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Hemodinamik olarak stabil erişkin hastalarda</a:t>
            </a:r>
            <a:r>
              <a:rPr lang="tr-TR" dirty="0"/>
              <a:t> </a:t>
            </a:r>
            <a:r>
              <a:rPr lang="tr-TR" dirty="0" err="1"/>
              <a:t>Hb</a:t>
            </a:r>
            <a:r>
              <a:rPr lang="tr-TR" dirty="0"/>
              <a:t> </a:t>
            </a:r>
            <a:r>
              <a:rPr lang="tr-TR" b="1" dirty="0"/>
              <a:t>7–8 g/</a:t>
            </a:r>
            <a:r>
              <a:rPr lang="tr-TR" b="1" dirty="0" err="1"/>
              <a:t>dL</a:t>
            </a:r>
            <a:r>
              <a:rPr lang="tr-TR" dirty="0"/>
              <a:t> arasında </a:t>
            </a:r>
            <a:r>
              <a:rPr lang="tr-TR" b="1" dirty="0"/>
              <a:t>kısıtlayıcı (</a:t>
            </a:r>
            <a:r>
              <a:rPr lang="tr-TR" b="1" dirty="0" err="1"/>
              <a:t>restrictive</a:t>
            </a:r>
            <a:r>
              <a:rPr lang="tr-TR" b="1" dirty="0"/>
              <a:t>)</a:t>
            </a:r>
            <a:r>
              <a:rPr lang="tr-TR" dirty="0"/>
              <a:t> transfüzyon stratejisi önerilir.</a:t>
            </a:r>
          </a:p>
          <a:p>
            <a:r>
              <a:rPr lang="tr-TR" b="1" dirty="0"/>
              <a:t>Kardiyovasküler hastalığı olan</a:t>
            </a:r>
            <a:r>
              <a:rPr lang="tr-TR" dirty="0"/>
              <a:t> hastalarda ise eşik </a:t>
            </a:r>
            <a:r>
              <a:rPr lang="tr-TR" b="1" dirty="0"/>
              <a:t>8 g/</a:t>
            </a:r>
            <a:r>
              <a:rPr lang="tr-TR" b="1" dirty="0" err="1"/>
              <a:t>dL</a:t>
            </a:r>
            <a:r>
              <a:rPr lang="tr-TR" dirty="0"/>
              <a:t> olarak önerilir.</a:t>
            </a:r>
          </a:p>
        </p:txBody>
      </p:sp>
    </p:spTree>
    <p:extLst>
      <p:ext uri="{BB962C8B-B14F-4D97-AF65-F5344CB8AC3E}">
        <p14:creationId xmlns:p14="http://schemas.microsoft.com/office/powerpoint/2010/main" val="1238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584D2-D326-80C5-48F5-EC03A88A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772CAC-E8A8-BA28-815E-041AE3B8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Eritrosit Transfüzyonu</a:t>
            </a:r>
            <a:br>
              <a:rPr lang="tr-TR" b="1" dirty="0"/>
            </a:br>
            <a:r>
              <a:rPr lang="tr-TR" b="1" dirty="0"/>
              <a:t>Taze mi?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392BCB-AEA0-9396-1FCA-6E5D082F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1025"/>
          </a:xfrm>
        </p:spPr>
        <p:txBody>
          <a:bodyPr/>
          <a:lstStyle/>
          <a:p>
            <a:r>
              <a:rPr lang="tr-TR" dirty="0"/>
              <a:t>Birçok randomize çalışma, </a:t>
            </a:r>
            <a:r>
              <a:rPr lang="tr-TR" b="1" dirty="0"/>
              <a:t>daha “taze” RBC vermenin</a:t>
            </a:r>
            <a:r>
              <a:rPr lang="tr-TR" dirty="0"/>
              <a:t> morbidite veya mortaliteyi düşürdüğüne dair kanıt bulamamış.</a:t>
            </a:r>
          </a:p>
          <a:p>
            <a:r>
              <a:rPr lang="tr-TR" dirty="0"/>
              <a:t>AABB: </a:t>
            </a:r>
            <a:r>
              <a:rPr lang="tr-TR" dirty="0" err="1"/>
              <a:t>RBC’ler</a:t>
            </a:r>
            <a:r>
              <a:rPr lang="tr-TR" dirty="0"/>
              <a:t>, </a:t>
            </a:r>
            <a:r>
              <a:rPr lang="tr-TR" b="1" dirty="0"/>
              <a:t>lisanslı raf ömrü içindeki herhangi bir tarihte</a:t>
            </a:r>
            <a:r>
              <a:rPr lang="tr-TR" dirty="0"/>
              <a:t> kullanılabilir diyor (Carson 2016).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F3B63C-F1A5-B17E-39B5-6FB8C301A46F}"/>
              </a:ext>
            </a:extLst>
          </p:cNvPr>
          <p:cNvSpPr txBox="1"/>
          <p:nvPr/>
        </p:nvSpPr>
        <p:spPr>
          <a:xfrm>
            <a:off x="933450" y="5196185"/>
            <a:ext cx="1042035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RBC raf ömrü içinde olduğu sürece (örneğin 35–42 gün, hangi solüsyon kullanılıyorsa) Özel olarak “</a:t>
            </a:r>
            <a:r>
              <a:rPr lang="tr-TR" sz="2800" b="1" u="sng" dirty="0"/>
              <a:t>en taze üniteyi” aramaya gerek yok.</a:t>
            </a:r>
          </a:p>
        </p:txBody>
      </p:sp>
    </p:spTree>
    <p:extLst>
      <p:ext uri="{BB962C8B-B14F-4D97-AF65-F5344CB8AC3E}">
        <p14:creationId xmlns:p14="http://schemas.microsoft.com/office/powerpoint/2010/main" val="30624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83012"/>
            <a:ext cx="12192000" cy="132299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/>
              <a:t>Kan Transfüzyonu </a:t>
            </a:r>
            <a:r>
              <a:rPr lang="tr-TR" b="1" dirty="0" smtClean="0"/>
              <a:t>Komplikasyonları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0848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0DC37-BECC-C57B-DEA1-D67F6FFE6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6BB152-60A5-D757-D2BE-20481F0A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Eritrosit Transfüzyonu</a:t>
            </a:r>
            <a:br>
              <a:rPr lang="tr-TR" b="1" dirty="0"/>
            </a:br>
            <a:r>
              <a:rPr lang="tr-TR" b="1" dirty="0"/>
              <a:t>Demir Yükü?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AC31F6-DE37-A6E0-A8FC-33057FBF8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027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Eskiden hipotez şuydu: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Pre</a:t>
            </a:r>
            <a:r>
              <a:rPr lang="tr-TR" dirty="0"/>
              <a:t>-HCT demir yükü yüksekse; </a:t>
            </a:r>
          </a:p>
          <a:p>
            <a:pPr lvl="2"/>
            <a:r>
              <a:rPr lang="tr-TR" dirty="0"/>
              <a:t>Daha fazla enfeksiyon,</a:t>
            </a:r>
          </a:p>
          <a:p>
            <a:pPr lvl="2"/>
            <a:r>
              <a:rPr lang="tr-TR" dirty="0"/>
              <a:t>Daha fazla organa bağlı toksisite,</a:t>
            </a:r>
          </a:p>
          <a:p>
            <a:pPr lvl="2"/>
            <a:r>
              <a:rPr lang="tr-TR" dirty="0"/>
              <a:t>Daha kötü OS.</a:t>
            </a:r>
          </a:p>
          <a:p>
            <a:r>
              <a:rPr lang="tr-TR" dirty="0"/>
              <a:t>Fakat; </a:t>
            </a:r>
            <a:r>
              <a:rPr lang="tr-TR" dirty="0" err="1"/>
              <a:t>Armand</a:t>
            </a:r>
            <a:r>
              <a:rPr lang="tr-TR" dirty="0"/>
              <a:t> ve diğerlerinin meta-analiz / kohort verileri:</a:t>
            </a:r>
          </a:p>
          <a:p>
            <a:pPr lvl="1"/>
            <a:r>
              <a:rPr lang="tr-TR" b="1" dirty="0"/>
              <a:t>Karaciğer demir yükü (MRI veya biyopsi ile ölçülen LIC)</a:t>
            </a:r>
            <a:r>
              <a:rPr lang="tr-TR" dirty="0"/>
              <a:t> yüksek olsa bile,</a:t>
            </a:r>
          </a:p>
          <a:p>
            <a:pPr lvl="1"/>
            <a:r>
              <a:rPr lang="tr-TR" dirty="0"/>
              <a:t>Genel erişkin HCT kitlesinde OS üzerine </a:t>
            </a:r>
            <a:r>
              <a:rPr lang="tr-TR" b="1" dirty="0"/>
              <a:t>çok güçlü, bağımsız bir prognostik etki göstermemiş.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82473BC-A168-298C-3AF2-57ADC5325FB7}"/>
              </a:ext>
            </a:extLst>
          </p:cNvPr>
          <p:cNvSpPr txBox="1"/>
          <p:nvPr/>
        </p:nvSpPr>
        <p:spPr>
          <a:xfrm>
            <a:off x="1057276" y="5601385"/>
            <a:ext cx="949166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u="sng" dirty="0"/>
              <a:t>Demir yükü tabii ki problem, ama </a:t>
            </a:r>
            <a:r>
              <a:rPr lang="tr-TR" sz="3200" b="1" u="sng" dirty="0" err="1"/>
              <a:t>HCT’de</a:t>
            </a:r>
            <a:r>
              <a:rPr lang="tr-TR" sz="3200" b="1" u="sng" dirty="0"/>
              <a:t> tek başına dramatik prognostik belirleyici gibi görünmüyor.</a:t>
            </a:r>
          </a:p>
        </p:txBody>
      </p:sp>
    </p:spTree>
    <p:extLst>
      <p:ext uri="{BB962C8B-B14F-4D97-AF65-F5344CB8AC3E}">
        <p14:creationId xmlns:p14="http://schemas.microsoft.com/office/powerpoint/2010/main" val="27862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60159-74AB-14AF-9146-C9E94930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E12AE-7EF9-BF2A-9E05-2896AA69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Eritrosit Transfüzyonu</a:t>
            </a:r>
            <a:br>
              <a:rPr lang="tr-TR" b="1" dirty="0"/>
            </a:br>
            <a:r>
              <a:rPr lang="tr-TR" b="1" dirty="0"/>
              <a:t>Tek infüzyon?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71D517-0951-7BA6-E4FD-E8A18FE9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“</a:t>
            </a:r>
            <a:r>
              <a:rPr lang="tr-TR" dirty="0" err="1"/>
              <a:t>Single</a:t>
            </a:r>
            <a:r>
              <a:rPr lang="tr-TR" dirty="0"/>
              <a:t> RBC </a:t>
            </a:r>
            <a:r>
              <a:rPr lang="tr-TR" dirty="0" err="1"/>
              <a:t>transfusion</a:t>
            </a:r>
            <a:r>
              <a:rPr lang="tr-TR" dirty="0"/>
              <a:t> </a:t>
            </a:r>
            <a:r>
              <a:rPr lang="tr-TR" dirty="0" err="1"/>
              <a:t>policy</a:t>
            </a:r>
            <a:r>
              <a:rPr lang="tr-TR" dirty="0"/>
              <a:t>” (her seferinde sadece 1 ünite ver, sonra tekrar </a:t>
            </a:r>
            <a:r>
              <a:rPr lang="tr-TR" dirty="0" err="1"/>
              <a:t>Hb</a:t>
            </a:r>
            <a:r>
              <a:rPr lang="tr-TR" dirty="0"/>
              <a:t> bak)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Kağıt üzerinde mantık </a:t>
            </a:r>
            <a:r>
              <a:rPr lang="tr-TR" dirty="0" err="1"/>
              <a:t>şu:“İki</a:t>
            </a:r>
            <a:r>
              <a:rPr lang="tr-TR" dirty="0"/>
              <a:t> ünite yerine tek ünite verelim, sonra gerekirse yine veririz; böylece toplam tüketim azalır.”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Bir çalışmada </a:t>
            </a:r>
            <a:r>
              <a:rPr lang="tr-TR" b="1" dirty="0"/>
              <a:t>hastane yatışı başına toplam RBC ünite sayısını azaltmamış</a:t>
            </a:r>
            <a:r>
              <a:rPr lang="tr-TR" dirty="0"/>
              <a:t> (</a:t>
            </a:r>
            <a:r>
              <a:rPr lang="tr-TR" dirty="0" err="1"/>
              <a:t>Chantepie</a:t>
            </a:r>
            <a:r>
              <a:rPr lang="tr-TR" dirty="0"/>
              <a:t> et al. 2023).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Çalışma göstermiş ki: Bu politika pratikte toplam </a:t>
            </a:r>
            <a:r>
              <a:rPr lang="tr-TR" dirty="0" err="1"/>
              <a:t>transfused</a:t>
            </a:r>
            <a:r>
              <a:rPr lang="tr-TR" dirty="0"/>
              <a:t> ünite sayısını anlamlı azaltmamış. Muhtemelen pek çok hastaya, ayrı zamanlarda birer ünite olacak şekilde </a:t>
            </a:r>
            <a:r>
              <a:rPr lang="tr-TR" b="1" u="sng" dirty="0"/>
              <a:t>yine aynı toplam doz verilmiş.</a:t>
            </a:r>
          </a:p>
        </p:txBody>
      </p:sp>
    </p:spTree>
    <p:extLst>
      <p:ext uri="{BB962C8B-B14F-4D97-AF65-F5344CB8AC3E}">
        <p14:creationId xmlns:p14="http://schemas.microsoft.com/office/powerpoint/2010/main" val="1776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22B77-DFBD-699F-EE16-B3D24F24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8B3609-44E6-2BBE-5290-0B72DBC6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Eritrosit Transfüzyonu</a:t>
            </a:r>
            <a:br>
              <a:rPr lang="tr-TR" b="1" dirty="0"/>
            </a:br>
            <a:r>
              <a:rPr lang="tr-TR" b="1" dirty="0"/>
              <a:t>Tek infüzyon? Yine 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159E8D-7ED8-170F-6427-BA0912D9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Ama tek ünite politikası şu açılardan yine de faydalı olabilir: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Akut </a:t>
            </a:r>
            <a:r>
              <a:rPr lang="tr-TR" b="1" u="sng" dirty="0"/>
              <a:t>transfüzyon yükünü azaltmak</a:t>
            </a:r>
            <a:r>
              <a:rPr lang="tr-TR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b="1" u="sng" dirty="0"/>
              <a:t>Volüm yüklenmesini sınırlandırmak</a:t>
            </a:r>
            <a:r>
              <a:rPr lang="tr-TR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Her transfüzyondan </a:t>
            </a:r>
            <a:r>
              <a:rPr lang="tr-TR" b="1" u="sng" dirty="0"/>
              <a:t>sonra </a:t>
            </a:r>
            <a:r>
              <a:rPr lang="tr-TR" b="1" u="sng" dirty="0" err="1"/>
              <a:t>Hb’yi</a:t>
            </a:r>
            <a:r>
              <a:rPr lang="tr-TR" b="1" u="sng" dirty="0"/>
              <a:t> ve klinik durumu tekrar değerlendirmeye teşvik etmek.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25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05CE-B3E2-D08F-AB73-B1F55511D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EFC800-71B1-6DB1-FED8-BC0D34F6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Profilaktik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FC75ED-0210-E7DF-9C2B-154B9AC53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/>
              <a:t>≤10 × 10⁹/L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85477FC-F003-7533-B110-D8DCCE05B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505075"/>
            <a:ext cx="5157787" cy="3684588"/>
          </a:xfrm>
        </p:spPr>
        <p:txBody>
          <a:bodyPr/>
          <a:lstStyle/>
          <a:p>
            <a:r>
              <a:rPr lang="nn-NO" dirty="0"/>
              <a:t>Hemodinamik olarak stabil</a:t>
            </a:r>
            <a:endParaRPr lang="tr-TR" dirty="0"/>
          </a:p>
          <a:p>
            <a:r>
              <a:rPr lang="nn-NO" dirty="0"/>
              <a:t>Aktif kanaması olmayan</a:t>
            </a:r>
            <a:endParaRPr lang="tr-TR" dirty="0"/>
          </a:p>
          <a:p>
            <a:r>
              <a:rPr lang="nn-NO" dirty="0"/>
              <a:t>Ateşi olmayan (afebril)</a:t>
            </a: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2E4952C-FAD1-F17E-929A-6C8C635BF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/>
              <a:t>≤20 × 10⁹/L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51F6CABE-2550-0BC2-FB49-1CC43110C5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Aktif kanama riski yüksek</a:t>
            </a:r>
          </a:p>
          <a:p>
            <a:r>
              <a:rPr lang="tr-TR" dirty="0"/>
              <a:t>Ateş (</a:t>
            </a:r>
            <a:r>
              <a:rPr lang="tr-TR" dirty="0" err="1"/>
              <a:t>febril</a:t>
            </a:r>
            <a:r>
              <a:rPr lang="tr-TR" dirty="0"/>
              <a:t> durum)</a:t>
            </a:r>
          </a:p>
          <a:p>
            <a:r>
              <a:rPr lang="tr-TR" dirty="0"/>
              <a:t>Aktif enfeksiyon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E9991FD-3B2F-48BF-B291-9509DFFE2E41}"/>
              </a:ext>
            </a:extLst>
          </p:cNvPr>
          <p:cNvSpPr txBox="1"/>
          <p:nvPr/>
        </p:nvSpPr>
        <p:spPr>
          <a:xfrm>
            <a:off x="914400" y="4276426"/>
            <a:ext cx="10515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dirty="0"/>
              <a:t>Ama her zaman klinik yargı geçerlidir:</a:t>
            </a:r>
          </a:p>
          <a:p>
            <a:r>
              <a:rPr lang="tr-TR" dirty="0"/>
              <a:t>Örneğin ciddi </a:t>
            </a:r>
            <a:r>
              <a:rPr lang="tr-TR" dirty="0" err="1"/>
              <a:t>mukozit</a:t>
            </a:r>
            <a:r>
              <a:rPr lang="tr-TR" dirty="0"/>
              <a:t>, planlı invaziv işlem, çok kırılgan hasta vb. → 10.000’in üzerinde de verebilirsin.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8FD376A-CEB0-E9F1-9302-CF3B280B1BB4}"/>
              </a:ext>
            </a:extLst>
          </p:cNvPr>
          <p:cNvSpPr txBox="1"/>
          <p:nvPr/>
        </p:nvSpPr>
        <p:spPr>
          <a:xfrm>
            <a:off x="914400" y="5176837"/>
            <a:ext cx="1051559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20.000/mm³ </a:t>
            </a:r>
            <a:r>
              <a:rPr lang="tr-TR" b="1" u="sng" dirty="0"/>
              <a:t>veya daha yüksek bir eşik klinik </a:t>
            </a:r>
            <a:r>
              <a:rPr lang="tr-TR" b="1" dirty="0"/>
              <a:t>olarak gerekçelendirilebilir.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/>
              <a:t>Akut GVHD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/>
              <a:t>Şiddetli </a:t>
            </a:r>
            <a:r>
              <a:rPr lang="tr-TR" dirty="0" err="1"/>
              <a:t>mukozit</a:t>
            </a:r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/>
              <a:t>Hemorajik sistit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alveoler</a:t>
            </a:r>
            <a:r>
              <a:rPr lang="tr-TR" dirty="0"/>
              <a:t> hemoraji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65176" y="1927122"/>
            <a:ext cx="4465585" cy="20952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2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25A57-26B3-F8D0-87B5-304C0A70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37E2E3-C673-9AC2-B9CE-F44D4175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Profilaktik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E7F501-F923-2C71-FB91-A0F1C310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Allo</a:t>
            </a:r>
            <a:r>
              <a:rPr lang="tr-TR" dirty="0"/>
              <a:t>-HCT → profilaktik stratejiden </a:t>
            </a:r>
            <a:r>
              <a:rPr lang="tr-TR" b="1" u="sng" dirty="0"/>
              <a:t>vazgeçmek RİSKLİ.</a:t>
            </a:r>
          </a:p>
          <a:p>
            <a:r>
              <a:rPr lang="tr-TR" dirty="0"/>
              <a:t>Oto-PB </a:t>
            </a:r>
            <a:r>
              <a:rPr lang="tr-TR" dirty="0" err="1"/>
              <a:t>HCT’de</a:t>
            </a:r>
            <a:r>
              <a:rPr lang="tr-TR" dirty="0"/>
              <a:t>, </a:t>
            </a:r>
            <a:r>
              <a:rPr lang="tr-TR" b="1" u="sng" dirty="0"/>
              <a:t>seçilmiş yetişkinde terapötik strateji mümkün olabilir</a:t>
            </a:r>
            <a:r>
              <a:rPr lang="tr-TR" dirty="0"/>
              <a:t>, </a:t>
            </a:r>
            <a:r>
              <a:rPr lang="tr-TR" b="1" dirty="0"/>
              <a:t>ama DİKKATLİ!</a:t>
            </a:r>
          </a:p>
        </p:txBody>
      </p:sp>
    </p:spTree>
    <p:extLst>
      <p:ext uri="{BB962C8B-B14F-4D97-AF65-F5344CB8AC3E}">
        <p14:creationId xmlns:p14="http://schemas.microsoft.com/office/powerpoint/2010/main" val="22797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329E9-D60A-9F53-38BF-D6E6F650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3CD314-4291-5E5D-2E1D-0CB7AC4B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Trombosit Dozu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08C1F0-D0DA-15D6-7FAB-789165F4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/>
          <a:lstStyle/>
          <a:p>
            <a:r>
              <a:rPr lang="tr-TR" dirty="0"/>
              <a:t>PLADO (</a:t>
            </a:r>
            <a:r>
              <a:rPr lang="tr-TR" dirty="0" err="1"/>
              <a:t>Slichter</a:t>
            </a:r>
            <a:r>
              <a:rPr lang="tr-TR" dirty="0"/>
              <a:t> 2010) 3 farklı profilaktik trombosit dozunu karşılaştırıyor: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Düşük doz: 1.1 × 10¹¹ </a:t>
            </a:r>
            <a:r>
              <a:rPr lang="tr-TR" dirty="0" err="1"/>
              <a:t>plt</a:t>
            </a:r>
            <a:r>
              <a:rPr lang="tr-TR" dirty="0"/>
              <a:t>/m²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Orta doz: 2.2 × 10¹¹ </a:t>
            </a:r>
            <a:r>
              <a:rPr lang="tr-TR" dirty="0" err="1"/>
              <a:t>plt</a:t>
            </a:r>
            <a:r>
              <a:rPr lang="tr-TR" dirty="0"/>
              <a:t>/m²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Yüksek doz: 4.4 × 10¹¹ </a:t>
            </a:r>
            <a:r>
              <a:rPr lang="tr-TR" dirty="0" err="1"/>
              <a:t>plt</a:t>
            </a:r>
            <a:r>
              <a:rPr lang="tr-TR" dirty="0"/>
              <a:t>/m²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3F3FF93-8F56-E027-C129-4C2DB88760E2}"/>
              </a:ext>
            </a:extLst>
          </p:cNvPr>
          <p:cNvSpPr txBox="1"/>
          <p:nvPr/>
        </p:nvSpPr>
        <p:spPr>
          <a:xfrm>
            <a:off x="1009651" y="5784989"/>
            <a:ext cx="1034414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Düşük doz sık aralıklarla veya yüksek doz uzun aralıklarla trombosit vermek;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/>
              <a:t>Kanama riskini belirleyen: Dozdan çok eşik değer, altta yatan hastalık, enfeksiyon, GVHD, vs.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161AECF-77C5-FB48-A2E3-864B35CF14DF}"/>
              </a:ext>
            </a:extLst>
          </p:cNvPr>
          <p:cNvSpPr txBox="1"/>
          <p:nvPr/>
        </p:nvSpPr>
        <p:spPr>
          <a:xfrm>
            <a:off x="1009650" y="4963210"/>
            <a:ext cx="103441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Düşük doz profilaktik trombosit transfüzyonu, toplam tüketimi en az artıran (en çok azaltan) stratejidir.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83F8E0F-AC12-854D-614D-EF4886B2411B}"/>
              </a:ext>
            </a:extLst>
          </p:cNvPr>
          <p:cNvSpPr txBox="1"/>
          <p:nvPr/>
        </p:nvSpPr>
        <p:spPr>
          <a:xfrm>
            <a:off x="1009649" y="4240039"/>
            <a:ext cx="103441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Bir </a:t>
            </a:r>
            <a:r>
              <a:rPr lang="tr-TR" dirty="0" err="1"/>
              <a:t>aferez</a:t>
            </a:r>
            <a:r>
              <a:rPr lang="tr-TR" dirty="0"/>
              <a:t> ürününde 2-3 × 10¹¹ trombosit mevcut.</a:t>
            </a:r>
          </a:p>
        </p:txBody>
      </p:sp>
    </p:spTree>
    <p:extLst>
      <p:ext uri="{BB962C8B-B14F-4D97-AF65-F5344CB8AC3E}">
        <p14:creationId xmlns:p14="http://schemas.microsoft.com/office/powerpoint/2010/main" val="28383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EFE16-D0B2-62F9-A31C-C13A112A3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DEC4F3-1CD0-2194-0D1E-888AE21B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u="sng" dirty="0"/>
              <a:t>Hangi trombosit ürünü: </a:t>
            </a:r>
            <a:r>
              <a:rPr lang="tr-TR" u="sng" dirty="0" err="1"/>
              <a:t>a</a:t>
            </a:r>
            <a:r>
              <a:rPr lang="tr-TR" u="sng" dirty="0" err="1" smtClean="0"/>
              <a:t>ferez</a:t>
            </a:r>
            <a:r>
              <a:rPr lang="tr-TR" u="sng" dirty="0" smtClean="0"/>
              <a:t> </a:t>
            </a:r>
            <a:r>
              <a:rPr lang="tr-TR" u="sng" dirty="0" err="1" smtClean="0"/>
              <a:t>vs</a:t>
            </a:r>
            <a:r>
              <a:rPr lang="tr-TR" u="sng" dirty="0" smtClean="0"/>
              <a:t> havuz?</a:t>
            </a:r>
            <a:endParaRPr lang="tr-TR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2CD2DB-78D0-8DF5-33DA-5AE7B57E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Çoğu HCT hastasında (özellikle ilk dönemde):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Aferez</a:t>
            </a:r>
            <a:r>
              <a:rPr lang="tr-TR" dirty="0"/>
              <a:t> veya </a:t>
            </a:r>
            <a:r>
              <a:rPr lang="tr-TR" dirty="0" err="1"/>
              <a:t>pooled</a:t>
            </a:r>
            <a:r>
              <a:rPr lang="tr-TR" dirty="0"/>
              <a:t> fark etmiyor (Etkinlik ve güvenlik).</a:t>
            </a:r>
          </a:p>
          <a:p>
            <a:r>
              <a:rPr lang="tr-TR" dirty="0"/>
              <a:t>Refrakter / </a:t>
            </a:r>
            <a:r>
              <a:rPr lang="tr-TR" dirty="0" err="1"/>
              <a:t>alloimmün</a:t>
            </a:r>
            <a:r>
              <a:rPr lang="tr-TR" dirty="0"/>
              <a:t> hastada: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Aferez</a:t>
            </a:r>
            <a:r>
              <a:rPr lang="tr-TR" dirty="0"/>
              <a:t> PC + HLA/HPA uyumluluğu kritik hale geliyor.</a:t>
            </a:r>
          </a:p>
        </p:txBody>
      </p:sp>
    </p:spTree>
    <p:extLst>
      <p:ext uri="{BB962C8B-B14F-4D97-AF65-F5344CB8AC3E}">
        <p14:creationId xmlns:p14="http://schemas.microsoft.com/office/powerpoint/2010/main" val="34591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05B6C-D565-16E9-180A-F8364600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1E4593-4933-9F95-00CF-C754BA39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Refrakterlik?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1ADE24-216A-3735-25D2-D4EFBC05B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En az iki ardışık t</a:t>
            </a:r>
            <a:r>
              <a:rPr lang="tr-TR" dirty="0"/>
              <a:t>aze, ABO-identik, Uygun doz PC  </a:t>
            </a:r>
            <a:r>
              <a:rPr lang="tr-TR" b="1" dirty="0"/>
              <a:t>transfüzyonda</a:t>
            </a:r>
            <a:r>
              <a:rPr lang="tr-TR" dirty="0"/>
              <a:t> rağmen 1 saat sonra bakılan CCI &lt;5.000/µL görülüyorsa </a:t>
            </a:r>
            <a:r>
              <a:rPr lang="tr-TR" dirty="0" err="1"/>
              <a:t>immun</a:t>
            </a:r>
            <a:r>
              <a:rPr lang="tr-TR" dirty="0"/>
              <a:t>..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C45A0E2-A705-0D63-2226-0CB43FF3A3B1}"/>
              </a:ext>
            </a:extLst>
          </p:cNvPr>
          <p:cNvSpPr txBox="1"/>
          <p:nvPr/>
        </p:nvSpPr>
        <p:spPr>
          <a:xfrm>
            <a:off x="2819400" y="6123543"/>
            <a:ext cx="710565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dirty="0"/>
              <a:t>(CCI = [post-</a:t>
            </a:r>
            <a:r>
              <a:rPr lang="tr-TR" sz="2000" dirty="0" err="1"/>
              <a:t>plt</a:t>
            </a:r>
            <a:r>
              <a:rPr lang="tr-TR" sz="2000" dirty="0"/>
              <a:t> – </a:t>
            </a:r>
            <a:r>
              <a:rPr lang="tr-TR" sz="2000" dirty="0" err="1"/>
              <a:t>pre-plt</a:t>
            </a:r>
            <a:r>
              <a:rPr lang="tr-TR" sz="2000" dirty="0"/>
              <a:t>] × BSA / verilmiş trombosit sayısı)</a:t>
            </a:r>
          </a:p>
        </p:txBody>
      </p:sp>
    </p:spTree>
    <p:extLst>
      <p:ext uri="{BB962C8B-B14F-4D97-AF65-F5344CB8AC3E}">
        <p14:creationId xmlns:p14="http://schemas.microsoft.com/office/powerpoint/2010/main" val="39597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8775700" cy="6743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68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F812-1C29-1208-6F7B-48681CB1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13A15E-588A-A647-816A-BB4F7F19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Refrakterlik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3197C24-2D19-79E0-BC48-5B92F70FA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5" y="1558924"/>
            <a:ext cx="10144125" cy="4822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29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5123" name="Picture 2" descr="https://ankara.baskenthastaneleri.com/uploads/bilesenl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6742113"/>
          </a:xfrm>
          <a:noFill/>
        </p:spPr>
      </p:pic>
    </p:spTree>
    <p:extLst>
      <p:ext uri="{BB962C8B-B14F-4D97-AF65-F5344CB8AC3E}">
        <p14:creationId xmlns:p14="http://schemas.microsoft.com/office/powerpoint/2010/main" val="2338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-1"/>
            <a:ext cx="4749800" cy="5638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1B45D02-0DDC-0AB3-91DB-8EAE3CD7DFA9}"/>
              </a:ext>
            </a:extLst>
          </p:cNvPr>
          <p:cNvSpPr txBox="1"/>
          <p:nvPr/>
        </p:nvSpPr>
        <p:spPr>
          <a:xfrm>
            <a:off x="800100" y="5829597"/>
            <a:ext cx="1066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dirty="0"/>
              <a:t>Refrakterlik gördüğümüzde ilk iş: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 Ateş, enfeksiyon, sepsis, </a:t>
            </a:r>
            <a:r>
              <a:rPr lang="tr-TR" dirty="0" err="1"/>
              <a:t>splenomegali</a:t>
            </a:r>
            <a:r>
              <a:rPr lang="tr-TR" dirty="0"/>
              <a:t>, DIC, ağır kanama vb. </a:t>
            </a:r>
            <a:r>
              <a:rPr lang="tr-TR" dirty="0" err="1"/>
              <a:t>nonimmün</a:t>
            </a:r>
            <a:r>
              <a:rPr lang="tr-TR" dirty="0"/>
              <a:t> nedenleri sorgulamak.</a:t>
            </a:r>
          </a:p>
        </p:txBody>
      </p:sp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52794-E272-BADC-F31D-D12157931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45C6D-D7AF-8497-8E5A-7ECCA544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HLA-immün trombosit refrakterliğinde yönetim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D8DCB9-85AD-E6D8-F741-9FA9ED5F7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HLA antikor taraması;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En </a:t>
            </a:r>
            <a:r>
              <a:rPr lang="tr-TR" dirty="0" err="1"/>
              <a:t>ideal:Donör</a:t>
            </a:r>
            <a:r>
              <a:rPr lang="tr-TR" dirty="0"/>
              <a:t> ve alıcının HLA-A ve HLA-B antijenlerinin tamamı aynı (4/4 </a:t>
            </a:r>
            <a:r>
              <a:rPr lang="tr-TR" dirty="0" err="1"/>
              <a:t>match</a:t>
            </a:r>
            <a:r>
              <a:rPr lang="tr-TR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Eğer tam aynı </a:t>
            </a:r>
            <a:r>
              <a:rPr lang="tr-TR" dirty="0" err="1"/>
              <a:t>değilse:Donörde</a:t>
            </a:r>
            <a:r>
              <a:rPr lang="tr-TR" dirty="0"/>
              <a:t> sadece alıcıda zaten bulunan antijenler </a:t>
            </a:r>
            <a:r>
              <a:rPr lang="tr-TR" dirty="0" err="1"/>
              <a:t>varsa:Yani</a:t>
            </a:r>
            <a:r>
              <a:rPr lang="tr-TR" dirty="0"/>
              <a:t> alıcı için “yeni bir hedef” yoksa → uygun kabul edilebilir.</a:t>
            </a:r>
          </a:p>
          <a:p>
            <a:r>
              <a:rPr lang="tr-TR" dirty="0" err="1"/>
              <a:t>Epitope-matched</a:t>
            </a:r>
            <a:r>
              <a:rPr lang="tr-TR" dirty="0"/>
              <a:t> (antijenin </a:t>
            </a:r>
            <a:r>
              <a:rPr lang="tr-TR" dirty="0" err="1"/>
              <a:t>immünojenik</a:t>
            </a:r>
            <a:r>
              <a:rPr lang="tr-TR" dirty="0"/>
              <a:t> küçük yapısal birimleri) </a:t>
            </a:r>
            <a:r>
              <a:rPr lang="tr-TR" dirty="0" err="1"/>
              <a:t>vs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antigen-</a:t>
            </a:r>
            <a:r>
              <a:rPr lang="tr-TR" dirty="0" err="1"/>
              <a:t>matched</a:t>
            </a:r>
            <a:r>
              <a:rPr lang="tr-TR" dirty="0"/>
              <a:t> (A</a:t>
            </a:r>
            <a:r>
              <a:rPr lang="tr-TR" i="1" dirty="0"/>
              <a:t>02, B</a:t>
            </a:r>
            <a:r>
              <a:rPr lang="tr-TR" dirty="0"/>
              <a:t>07 </a:t>
            </a:r>
            <a:r>
              <a:rPr lang="tr-TR" dirty="0" err="1"/>
              <a:t>vb</a:t>
            </a:r>
            <a:r>
              <a:rPr lang="tr-TR" dirty="0"/>
              <a:t>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Epitope-match</a:t>
            </a:r>
            <a:r>
              <a:rPr lang="tr-TR" dirty="0"/>
              <a:t> PC’ler, standart antigen-</a:t>
            </a:r>
            <a:r>
              <a:rPr lang="tr-TR" dirty="0" err="1"/>
              <a:t>match</a:t>
            </a:r>
            <a:r>
              <a:rPr lang="tr-TR" dirty="0"/>
              <a:t> kadar (hatta bazı açılardan daha) etkin</a:t>
            </a:r>
          </a:p>
          <a:p>
            <a:r>
              <a:rPr lang="tr-TR" dirty="0"/>
              <a:t>En kötü senaryo;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Uygun HLA donörü bulunamazsa: En azından alıcının </a:t>
            </a:r>
            <a:r>
              <a:rPr lang="tr-TR" b="1" u="sng" dirty="0"/>
              <a:t>HLA antikorlarının hedeflediği spesifik antijeni taşımayan (antigen-</a:t>
            </a:r>
            <a:r>
              <a:rPr lang="tr-TR" b="1" u="sng" dirty="0" err="1"/>
              <a:t>negative</a:t>
            </a:r>
            <a:r>
              <a:rPr lang="tr-TR" b="1" u="sng" dirty="0"/>
              <a:t>) trombositler kullanılabilir.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28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3FAB4-2CD5-CEE3-96CE-926424AA3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93EBCB-DA7E-6446-4649-CEAC59FF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Trombosit Transfüzyonu</a:t>
            </a:r>
            <a:br>
              <a:rPr lang="tr-TR" b="1" dirty="0"/>
            </a:br>
            <a:r>
              <a:rPr lang="tr-TR" b="1" dirty="0"/>
              <a:t>HPA antikorları ve ileri tedavi seçenekleri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45D833-29B9-FA79-DE60-CB186A06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Eğer; HLA-uyumlu PC verilmesine rağmen refrakterlik devam ediyorsa ve </a:t>
            </a:r>
            <a:r>
              <a:rPr lang="tr-TR" dirty="0" err="1"/>
              <a:t>non</a:t>
            </a:r>
            <a:r>
              <a:rPr lang="tr-TR" dirty="0"/>
              <a:t>-immün neden bulunmuyorsa </a:t>
            </a:r>
            <a:r>
              <a:rPr lang="tr-TR" b="1" u="sng" dirty="0"/>
              <a:t>HPA antikor taraması yap.</a:t>
            </a:r>
          </a:p>
          <a:p>
            <a:r>
              <a:rPr lang="tr-TR" b="1" u="sng" dirty="0"/>
              <a:t>Uygun trombosit donörü bulunamayan ağır refrakter vakalarda: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Autologous</a:t>
            </a:r>
            <a:r>
              <a:rPr lang="tr-TR" b="1" dirty="0"/>
              <a:t> </a:t>
            </a:r>
            <a:r>
              <a:rPr lang="tr-TR" b="1" dirty="0" err="1"/>
              <a:t>kriyopreserv</a:t>
            </a:r>
            <a:r>
              <a:rPr lang="tr-TR" b="1" dirty="0"/>
              <a:t> trombositler</a:t>
            </a:r>
            <a:endParaRPr lang="tr-T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/>
              <a:t>Örneğin: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tr-TR" dirty="0" err="1"/>
              <a:t>Allo</a:t>
            </a:r>
            <a:r>
              <a:rPr lang="tr-TR" dirty="0"/>
              <a:t>-HCT öncesi remisyon döneminde hastanın kendi trombositleri toplanıp dondurulmuş olabilir.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/>
              <a:t>Bu durumda: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tr-TR" dirty="0"/>
              <a:t>HLA/HPA problemi olmaz → </a:t>
            </a:r>
            <a:r>
              <a:rPr lang="tr-TR" b="1" dirty="0"/>
              <a:t>en iyi uyum</a:t>
            </a:r>
            <a:r>
              <a:rPr lang="tr-TR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İmmünsüpresif</a:t>
            </a:r>
            <a:r>
              <a:rPr lang="tr-TR" b="1" dirty="0"/>
              <a:t> tedaviler</a:t>
            </a:r>
            <a:endParaRPr lang="tr-T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b="1" dirty="0" err="1"/>
              <a:t>Rituksimab</a:t>
            </a:r>
            <a:r>
              <a:rPr lang="tr-TR" dirty="0"/>
              <a:t> (anti-CD20):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tr-TR" dirty="0"/>
              <a:t>HLA/HPA antikor üreten B hücrelerini baskılamak için.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Yüksek doz </a:t>
            </a:r>
            <a:r>
              <a:rPr lang="tr-TR" b="1" dirty="0" err="1"/>
              <a:t>IVIg</a:t>
            </a:r>
            <a:endParaRPr lang="tr-T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/>
              <a:t>Oto/</a:t>
            </a:r>
            <a:r>
              <a:rPr lang="tr-TR" dirty="0" err="1"/>
              <a:t>alloantikorların</a:t>
            </a:r>
            <a:r>
              <a:rPr lang="tr-TR" dirty="0"/>
              <a:t> etkisini nötralize etmeye yardımcı olabilir.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Plazmaferez</a:t>
            </a:r>
            <a:endParaRPr lang="tr-T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/>
              <a:t>Dolaşımdaki antikorları mekanik olarak uzaklaştırarak geçici bir pencere oluşturur.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Bu yaklaşımlar </a:t>
            </a:r>
            <a:r>
              <a:rPr lang="tr-TR" b="1" dirty="0"/>
              <a:t>son çare / çok dirençli refrakterlik</a:t>
            </a:r>
            <a:r>
              <a:rPr lang="tr-TR" dirty="0"/>
              <a:t> durumlarında düşünülür.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34450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041" t="30125" r="3481" b="29428"/>
          <a:stretch/>
        </p:blipFill>
        <p:spPr>
          <a:xfrm>
            <a:off x="3534697" y="1027906"/>
            <a:ext cx="5122606" cy="50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667203-436C-1A3D-6F6C-00FCEB5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6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Allojenik</a:t>
            </a:r>
            <a:r>
              <a:rPr lang="tr-TR" b="1" dirty="0" smtClean="0"/>
              <a:t> </a:t>
            </a:r>
            <a:r>
              <a:rPr lang="tr-TR" b="1" dirty="0" err="1" smtClean="0"/>
              <a:t>Hematopoietik</a:t>
            </a:r>
            <a:r>
              <a:rPr lang="tr-TR" b="1" dirty="0" smtClean="0"/>
              <a:t> Kök Hücre Naklinde </a:t>
            </a:r>
            <a:r>
              <a:rPr lang="tr-TR" b="1" dirty="0" err="1" smtClean="0"/>
              <a:t>Mortaliteyi</a:t>
            </a:r>
            <a:r>
              <a:rPr lang="tr-TR" b="1" dirty="0" smtClean="0"/>
              <a:t> Belirleyen Faktörler</a:t>
            </a:r>
            <a:endParaRPr lang="tr-TR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27916A-4116-588F-0951-E41B608B3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1369805"/>
            <a:ext cx="1051559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Hastalık biyolojisi / DRI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Donör tipi ve HLA uyumu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Komorbiditeler (HCT-CI)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Hastanın yaşı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Performans durumu (KPS / ECOG /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frailty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MRD ve hastalık yükü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Greft kaynağı (PBSC/BM/UCB)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Akut ve kronik GVHD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Enfeksiyonlar (özellikle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fungal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CMV)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Kondisyon rejimi (MAC </a:t>
            </a:r>
            <a:r>
              <a:rPr kumimoji="0" lang="tr-TR" altLang="tr-T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vs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CMV D/R </a:t>
            </a:r>
            <a:r>
              <a:rPr kumimoji="0" lang="tr-TR" altLang="tr-TR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serostatusu</a:t>
            </a:r>
            <a:endParaRPr kumimoji="0" lang="tr-TR" altLang="tr-TR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CD34+ dozu, T-hücre içeriği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 uyumsuzluğu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Merkez deneyimi ve bakım kalitesi</a:t>
            </a:r>
          </a:p>
        </p:txBody>
      </p:sp>
      <p:sp>
        <p:nvSpPr>
          <p:cNvPr id="4" name="Dikdörtgen 3"/>
          <p:cNvSpPr/>
          <p:nvPr/>
        </p:nvSpPr>
        <p:spPr>
          <a:xfrm rot="16200000">
            <a:off x="2193681" y="4576398"/>
            <a:ext cx="430823" cy="297179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5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F20B01-241E-8120-BE57-86060151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18EA0B2-36E6-82F5-BB1D-3380FFF2B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299"/>
          <a:stretch>
            <a:fillRect/>
          </a:stretch>
        </p:blipFill>
        <p:spPr>
          <a:xfrm>
            <a:off x="459581" y="379412"/>
            <a:ext cx="11069781" cy="6056457"/>
          </a:xfrm>
          <a:ln>
            <a:solidFill>
              <a:schemeClr val="accent1"/>
            </a:solidFill>
          </a:ln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2EA84F-3DEE-979E-710B-2ED29474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349CFD-AD69-4272-849D-75804469351F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521D-445C-9672-CE68-2991CD96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F8B184-1904-7CDF-D16C-FB605A23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ABO Uyumsuz Transplantasyonun </a:t>
            </a:r>
            <a:r>
              <a:rPr lang="tr-TR" b="1" dirty="0" err="1"/>
              <a:t>İmmünohematolojik</a:t>
            </a:r>
            <a:r>
              <a:rPr lang="tr-TR" b="1" dirty="0"/>
              <a:t> Sonuçları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C707B5-4A9C-9101-0B83-D01F7E1B44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0945" y="18081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1. MAJOR ABO Uyumsuzluğu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2. MINOR ABO Uyumsuzluğu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3. BİDIRECTIONAL ABO Uyumsuzluğu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F412050-183D-BA2D-F523-8180C8E125AD}"/>
              </a:ext>
            </a:extLst>
          </p:cNvPr>
          <p:cNvSpPr txBox="1"/>
          <p:nvPr/>
        </p:nvSpPr>
        <p:spPr>
          <a:xfrm>
            <a:off x="7157904" y="1808162"/>
            <a:ext cx="4629883" cy="2677656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1" dirty="0"/>
              <a:t>Akut </a:t>
            </a:r>
            <a:r>
              <a:rPr lang="tr-TR" sz="2400" b="1" dirty="0" err="1"/>
              <a:t>hemolitik</a:t>
            </a:r>
            <a:r>
              <a:rPr lang="tr-TR" sz="2400" b="1" dirty="0"/>
              <a:t> </a:t>
            </a:r>
            <a:r>
              <a:rPr lang="tr-TR" sz="2400" b="1" dirty="0" smtClean="0"/>
              <a:t>reaksiyonlar; </a:t>
            </a:r>
            <a:r>
              <a:rPr lang="tr-TR" sz="2400" dirty="0" smtClean="0"/>
              <a:t>Uyumsuz </a:t>
            </a:r>
            <a:r>
              <a:rPr lang="tr-TR" sz="2400" dirty="0"/>
              <a:t>veya yüksek kırmızı hücre/plazma yükü veren greftlerde gelişebilir</a:t>
            </a:r>
            <a:r>
              <a:rPr lang="tr-T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1" dirty="0"/>
              <a:t>Gecikmiş </a:t>
            </a:r>
            <a:r>
              <a:rPr lang="tr-TR" sz="2400" b="1" dirty="0" err="1"/>
              <a:t>hemoliz</a:t>
            </a:r>
            <a:r>
              <a:rPr lang="tr-TR" sz="2400" b="1" dirty="0"/>
              <a:t> </a:t>
            </a:r>
            <a:r>
              <a:rPr lang="tr-TR" sz="2400" dirty="0"/>
              <a:t>(özellikle </a:t>
            </a:r>
            <a:r>
              <a:rPr lang="tr-TR" sz="2400" dirty="0" err="1"/>
              <a:t>minor</a:t>
            </a:r>
            <a:r>
              <a:rPr lang="tr-TR" sz="2400" dirty="0"/>
              <a:t> </a:t>
            </a:r>
            <a:r>
              <a:rPr lang="tr-TR" sz="2400" dirty="0" err="1" smtClean="0"/>
              <a:t>mismatch</a:t>
            </a:r>
            <a:r>
              <a:rPr lang="tr-TR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1" dirty="0" err="1"/>
              <a:t>Pure</a:t>
            </a:r>
            <a:r>
              <a:rPr lang="tr-TR" sz="2400" b="1" dirty="0"/>
              <a:t> </a:t>
            </a:r>
            <a:r>
              <a:rPr lang="tr-TR" sz="2400" b="1" dirty="0" err="1"/>
              <a:t>Red</a:t>
            </a:r>
            <a:r>
              <a:rPr lang="tr-TR" sz="2400" b="1" dirty="0"/>
              <a:t> Cell </a:t>
            </a:r>
            <a:r>
              <a:rPr lang="tr-TR" sz="2400" b="1" dirty="0" err="1"/>
              <a:t>Aplasia</a:t>
            </a:r>
            <a:r>
              <a:rPr lang="tr-TR" sz="2400" b="1" dirty="0"/>
              <a:t> </a:t>
            </a:r>
            <a:r>
              <a:rPr lang="tr-TR" sz="2400" dirty="0"/>
              <a:t>(PRCA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5902070" y="1808162"/>
            <a:ext cx="694592" cy="278350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8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C2BD3-DD06-95E1-CCB7-ABFBABF1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C54CAD-947D-998B-D576-CC16F4C3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ABO Uyumsuz Transplantasyonun </a:t>
            </a:r>
            <a:r>
              <a:rPr lang="tr-TR" b="1" dirty="0" err="1"/>
              <a:t>İmmünohematolojik</a:t>
            </a:r>
            <a:r>
              <a:rPr lang="tr-TR" b="1" dirty="0"/>
              <a:t> Sonuçları</a:t>
            </a:r>
            <a:br>
              <a:rPr lang="tr-TR" b="1" dirty="0"/>
            </a:br>
            <a:r>
              <a:rPr lang="tr-TR" b="1" dirty="0"/>
              <a:t>MAJOR ABO Uyumsuzluğu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EADCDE-DA7C-C787-8F74-079F419C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/>
              <a:t>Tanım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Alıcının plazmasında </a:t>
            </a:r>
            <a:r>
              <a:rPr lang="tr-TR" b="1" dirty="0"/>
              <a:t>donör eritrosit antijenlerine karşı antikor</a:t>
            </a:r>
            <a:r>
              <a:rPr lang="tr-TR" dirty="0"/>
              <a:t> vardır.</a:t>
            </a:r>
            <a:br>
              <a:rPr lang="tr-TR" dirty="0"/>
            </a:br>
            <a:r>
              <a:rPr lang="tr-TR" dirty="0"/>
              <a:t>Örneğin: A donör → O alıcı (alıcı anti-A taşır)</a:t>
            </a:r>
          </a:p>
          <a:p>
            <a:r>
              <a:rPr lang="tr-TR" b="1" dirty="0"/>
              <a:t>Sorun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Alıcıdaki anti-</a:t>
            </a:r>
            <a:r>
              <a:rPr lang="tr-TR" dirty="0" err="1"/>
              <a:t>donor</a:t>
            </a:r>
            <a:r>
              <a:rPr lang="tr-TR" dirty="0"/>
              <a:t> </a:t>
            </a:r>
            <a:r>
              <a:rPr lang="tr-TR" dirty="0" err="1"/>
              <a:t>isoaglutininler</a:t>
            </a:r>
            <a:r>
              <a:rPr lang="tr-TR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Donör greftindeki </a:t>
            </a:r>
            <a:r>
              <a:rPr lang="tr-TR" b="1" dirty="0"/>
              <a:t>kırmızı hücreleri hemolize eder</a:t>
            </a:r>
            <a:r>
              <a:rPr lang="tr-TR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Donörün </a:t>
            </a:r>
            <a:r>
              <a:rPr lang="tr-TR" b="1" dirty="0" err="1"/>
              <a:t>eritroid</a:t>
            </a:r>
            <a:r>
              <a:rPr lang="tr-TR" b="1" dirty="0"/>
              <a:t> </a:t>
            </a:r>
            <a:r>
              <a:rPr lang="tr-TR" b="1" dirty="0" err="1"/>
              <a:t>progenitörlerini</a:t>
            </a:r>
            <a:r>
              <a:rPr lang="tr-TR" b="1" dirty="0"/>
              <a:t> baskılayabilir</a:t>
            </a:r>
            <a:r>
              <a:rPr lang="tr-TR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Engraftmanı</a:t>
            </a:r>
            <a:r>
              <a:rPr lang="tr-TR" dirty="0"/>
              <a:t> geciktirir.</a:t>
            </a:r>
          </a:p>
          <a:p>
            <a:r>
              <a:rPr lang="tr-TR" b="1" dirty="0"/>
              <a:t>Titreye göre greft işlemi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Titer</a:t>
            </a:r>
            <a:r>
              <a:rPr lang="tr-TR" b="1" dirty="0"/>
              <a:t> ≥ 1:32 (yüksek titre)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/>
              <a:t>PBSC greftinde </a:t>
            </a:r>
            <a:r>
              <a:rPr lang="tr-TR" b="1" dirty="0"/>
              <a:t>RBC kontaminasyonu &lt;20 </a:t>
            </a:r>
            <a:r>
              <a:rPr lang="tr-TR" b="1" dirty="0" err="1"/>
              <a:t>mL</a:t>
            </a:r>
            <a:r>
              <a:rPr lang="tr-TR" dirty="0"/>
              <a:t> olacak şekilde azaltılmalı.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/>
              <a:t>BM grefti </a:t>
            </a:r>
            <a:r>
              <a:rPr lang="tr-TR" b="1" dirty="0"/>
              <a:t>zorunlu olarak RBC-</a:t>
            </a:r>
            <a:r>
              <a:rPr lang="tr-TR" b="1" dirty="0" err="1"/>
              <a:t>deplete</a:t>
            </a:r>
            <a:r>
              <a:rPr lang="tr-TR" b="1" dirty="0"/>
              <a:t> edilmelidir.</a:t>
            </a:r>
            <a:endParaRPr lang="tr-TR" dirty="0"/>
          </a:p>
          <a:p>
            <a:r>
              <a:rPr lang="tr-TR" b="1" dirty="0" err="1"/>
              <a:t>Titer</a:t>
            </a:r>
            <a:r>
              <a:rPr lang="tr-TR" b="1" dirty="0"/>
              <a:t> ≤ 1:16 (düşük titre)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PBSC greftine </a:t>
            </a:r>
            <a:r>
              <a:rPr lang="tr-TR" b="1" dirty="0"/>
              <a:t>işlem gerekmez</a:t>
            </a:r>
            <a:r>
              <a:rPr lang="tr-TR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BM greftinde RBC </a:t>
            </a:r>
            <a:r>
              <a:rPr lang="tr-TR" dirty="0" err="1"/>
              <a:t>depletion</a:t>
            </a:r>
            <a:r>
              <a:rPr lang="tr-TR" dirty="0"/>
              <a:t> </a:t>
            </a:r>
            <a:r>
              <a:rPr lang="tr-TR" b="1" dirty="0"/>
              <a:t>opsiyoneldir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08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9B1BD-499C-1A34-1E13-6644B0A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ABO Uyumsuz Transplantasyon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Isoagglutinin</a:t>
            </a:r>
            <a:r>
              <a:rPr lang="tr-TR" dirty="0" smtClean="0"/>
              <a:t> </a:t>
            </a:r>
            <a:r>
              <a:rPr lang="tr-TR" dirty="0" err="1" smtClean="0"/>
              <a:t>titresi</a:t>
            </a:r>
            <a:r>
              <a:rPr lang="tr-TR" dirty="0" smtClean="0"/>
              <a:t>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11326A-7B70-B9FD-E9FB-ECC192E4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Vericinin veya alıcının antikor yükünü gösterir.</a:t>
            </a:r>
          </a:p>
          <a:p>
            <a:r>
              <a:rPr lang="tr-TR" dirty="0"/>
              <a:t>Yüksek titre: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Şiddetli </a:t>
            </a:r>
            <a:r>
              <a:rPr lang="tr-TR" dirty="0" err="1" smtClean="0"/>
              <a:t>hemoliz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PRCA </a:t>
            </a:r>
            <a:r>
              <a:rPr lang="tr-TR" dirty="0"/>
              <a:t>riski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Engraftman</a:t>
            </a:r>
            <a:r>
              <a:rPr lang="tr-TR" dirty="0"/>
              <a:t> gecikmesi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Transfüzyon ihtiyacında artış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Graft başarısızlığı riskini artırır.</a:t>
            </a:r>
          </a:p>
          <a:p>
            <a:r>
              <a:rPr lang="tr-TR" dirty="0"/>
              <a:t>Bu nedenle greft manipülasyonunun (RBC veya plazma </a:t>
            </a:r>
            <a:r>
              <a:rPr lang="tr-TR" dirty="0" err="1"/>
              <a:t>depletion</a:t>
            </a:r>
            <a:r>
              <a:rPr lang="tr-TR" dirty="0"/>
              <a:t>) </a:t>
            </a:r>
            <a:r>
              <a:rPr lang="tr-TR" b="1" dirty="0"/>
              <a:t>en önemli belirleyicisi titre seviyesidir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91380" y="1680856"/>
            <a:ext cx="6980904" cy="71821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9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03255-F6C1-F52C-A0DB-1C3163319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688071-BEA6-FECE-4B92-F60D08DC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ABO Uyumsuz Transplantasyonun </a:t>
            </a:r>
            <a:r>
              <a:rPr lang="tr-TR" b="1" dirty="0" err="1"/>
              <a:t>İmmünohematolojik</a:t>
            </a:r>
            <a:r>
              <a:rPr lang="tr-TR" b="1" dirty="0"/>
              <a:t> Sonuçları</a:t>
            </a:r>
            <a:br>
              <a:rPr lang="tr-TR" b="1" dirty="0"/>
            </a:br>
            <a:r>
              <a:rPr lang="tr-TR" b="1" dirty="0"/>
              <a:t>MINOR ABO Uyumsuzluğu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181365-111E-FD33-D111-D82639D1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Tanım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Donörün plazmasında </a:t>
            </a:r>
            <a:r>
              <a:rPr lang="tr-TR" b="1" dirty="0"/>
              <a:t>alıcı eritrosit antijenlerine karşı antikor</a:t>
            </a:r>
            <a:r>
              <a:rPr lang="tr-TR" dirty="0"/>
              <a:t> vardır.</a:t>
            </a:r>
            <a:br>
              <a:rPr lang="tr-TR" dirty="0"/>
            </a:br>
            <a:r>
              <a:rPr lang="tr-TR" dirty="0"/>
              <a:t>Ör: O donör → A alıcı (donör anti-A taşır)</a:t>
            </a:r>
          </a:p>
          <a:p>
            <a:r>
              <a:rPr lang="tr-TR" b="1" dirty="0"/>
              <a:t>Sorun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Donör lenfositleri nakil sonrası </a:t>
            </a:r>
            <a:r>
              <a:rPr lang="tr-TR" b="1" dirty="0"/>
              <a:t>alıcı eritrositlerine karşı antikor üretir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→ gecikmiş hemoliz (</a:t>
            </a:r>
            <a:r>
              <a:rPr lang="tr-TR" dirty="0" err="1"/>
              <a:t>passenger</a:t>
            </a:r>
            <a:r>
              <a:rPr lang="tr-TR" dirty="0"/>
              <a:t> </a:t>
            </a:r>
            <a:r>
              <a:rPr lang="tr-TR" dirty="0" err="1"/>
              <a:t>lymphocyte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).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tr-TR" dirty="0"/>
          </a:p>
          <a:p>
            <a:r>
              <a:rPr lang="tr-TR" b="1" dirty="0"/>
              <a:t>Titreye göre greft işlemi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Donör anti-</a:t>
            </a:r>
            <a:r>
              <a:rPr lang="tr-TR" b="1" dirty="0" err="1"/>
              <a:t>recipient</a:t>
            </a:r>
            <a:r>
              <a:rPr lang="tr-TR" b="1" dirty="0"/>
              <a:t> </a:t>
            </a:r>
            <a:r>
              <a:rPr lang="tr-TR" b="1" dirty="0" err="1"/>
              <a:t>titer</a:t>
            </a:r>
            <a:r>
              <a:rPr lang="tr-TR" b="1" dirty="0"/>
              <a:t> ≥ 1:256 (yüksek)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/>
              <a:t>PBSC ve BM için </a:t>
            </a:r>
            <a:r>
              <a:rPr lang="tr-TR" b="1" dirty="0" err="1"/>
              <a:t>plasma</a:t>
            </a:r>
            <a:r>
              <a:rPr lang="tr-TR" b="1" dirty="0"/>
              <a:t> </a:t>
            </a:r>
            <a:r>
              <a:rPr lang="tr-TR" b="1" dirty="0" err="1"/>
              <a:t>depletion</a:t>
            </a:r>
            <a:r>
              <a:rPr lang="tr-TR" dirty="0"/>
              <a:t> zorunludur.</a:t>
            </a:r>
          </a:p>
          <a:p>
            <a:r>
              <a:rPr lang="tr-TR" b="1" dirty="0" err="1"/>
              <a:t>Titer</a:t>
            </a:r>
            <a:r>
              <a:rPr lang="tr-TR" b="1" dirty="0"/>
              <a:t> ≤ 1:128 (düşük)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PBSC greftine gerek yok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BM’de plazma azaltımı düşünülebilir ama şart değil.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4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SCF02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7850" y="836614"/>
            <a:ext cx="3455988" cy="55451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6" descr="DSCF0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3860801"/>
            <a:ext cx="2233612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8" descr="DSCF0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738" y="765176"/>
            <a:ext cx="2305050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9" descr="DSCF01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0688" y="3860800"/>
            <a:ext cx="2087562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10" descr="DSCF01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0689" y="765176"/>
            <a:ext cx="2174875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25 Dikdörtgen"/>
          <p:cNvSpPr/>
          <p:nvPr/>
        </p:nvSpPr>
        <p:spPr>
          <a:xfrm rot="18636977">
            <a:off x="2582069" y="3386931"/>
            <a:ext cx="1955800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spc="6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Tam Kan</a:t>
            </a:r>
            <a:endParaRPr lang="tr-TR" spc="600" dirty="0">
              <a:latin typeface="Arial Rounded MT Bold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967664" y="1"/>
            <a:ext cx="2700337" cy="333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eaLnBrk="1" hangingPunct="1">
              <a:defRPr/>
            </a:pPr>
            <a:r>
              <a:rPr lang="tr-TR" sz="1600" b="1" spc="3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 ve kan ürünleri</a:t>
            </a:r>
          </a:p>
        </p:txBody>
      </p:sp>
    </p:spTree>
    <p:extLst>
      <p:ext uri="{BB962C8B-B14F-4D97-AF65-F5344CB8AC3E}">
        <p14:creationId xmlns:p14="http://schemas.microsoft.com/office/powerpoint/2010/main" val="19819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68FDE0-B830-8BB4-8086-ED6D098E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Passenger</a:t>
            </a:r>
            <a:r>
              <a:rPr lang="tr-TR" b="1" dirty="0"/>
              <a:t> Lenfosit Sendromu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4881A1-27C0-EDA4-52C1-01C9BD06C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/>
              <a:t>Klinik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932BF79-CDFB-FAFB-E074-7CCB2C47D7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Genellikle nakil sonrası 7–21 gün;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Ani hemoglobin düşüşü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Üstüne çıkamayan LDH yüksekliği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İndirekt </a:t>
            </a:r>
            <a:r>
              <a:rPr lang="tr-TR" dirty="0" err="1"/>
              <a:t>bilirubin</a:t>
            </a:r>
            <a:r>
              <a:rPr lang="tr-TR" dirty="0"/>
              <a:t> artışı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Retikülositoz</a:t>
            </a:r>
            <a:r>
              <a:rPr lang="tr-TR" dirty="0"/>
              <a:t> (ya da erken dönem yetersiz cevap)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DAT pozitifliği (genellikle </a:t>
            </a:r>
            <a:r>
              <a:rPr lang="tr-TR" dirty="0" err="1"/>
              <a:t>IgG</a:t>
            </a:r>
            <a:r>
              <a:rPr lang="tr-TR" dirty="0"/>
              <a:t> ve/veya C3d)</a:t>
            </a:r>
          </a:p>
          <a:p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8474B095-1F31-47E5-98C3-E4610BEA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Tedavi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EDEAEFF-BA8B-44A5-7C21-67C943013F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r-TR" dirty="0"/>
              <a:t>Steroid</a:t>
            </a:r>
          </a:p>
          <a:p>
            <a:r>
              <a:rPr lang="tr-TR" dirty="0" err="1"/>
              <a:t>Rituksimab</a:t>
            </a:r>
            <a:endParaRPr lang="tr-TR" dirty="0"/>
          </a:p>
          <a:p>
            <a:r>
              <a:rPr lang="tr-TR" dirty="0"/>
              <a:t>IVIG</a:t>
            </a:r>
          </a:p>
          <a:p>
            <a:r>
              <a:rPr lang="tr-TR" dirty="0"/>
              <a:t>Transfüzyon desteği (alıcıya uygun RBC) ile çoğu hastada 1–2 hafta içinde düzelme 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5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34E7-5E11-9EF1-50D0-D86DA003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B3A2F-6CC6-E8AB-49AC-DA821638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ABO Uyumsuz Transplantasyonun </a:t>
            </a:r>
            <a:r>
              <a:rPr lang="tr-TR" b="1" dirty="0" err="1"/>
              <a:t>İmmünohematolojik</a:t>
            </a:r>
            <a:r>
              <a:rPr lang="tr-TR" b="1" dirty="0"/>
              <a:t> Sonuçları</a:t>
            </a:r>
            <a:br>
              <a:rPr lang="tr-TR" b="1" dirty="0"/>
            </a:br>
            <a:r>
              <a:rPr lang="tr-TR" b="1" dirty="0"/>
              <a:t>BİDIRECTIONAL ABO Uyumsuzluğu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6BBDE0-D42A-CF8D-3624-08E7A4B04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Tanım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Hem alıcı hem donör karşılıklı olarak birbirinin antijenlerine karşı antikor taşır.</a:t>
            </a:r>
            <a:br>
              <a:rPr lang="tr-TR" dirty="0"/>
            </a:br>
            <a:r>
              <a:rPr lang="tr-TR" dirty="0"/>
              <a:t>Ör: A alıcı ↔ B donör</a:t>
            </a:r>
          </a:p>
          <a:p>
            <a:r>
              <a:rPr lang="tr-TR" b="1" dirty="0"/>
              <a:t>Greft işlemi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Hem </a:t>
            </a:r>
            <a:r>
              <a:rPr lang="tr-TR" b="1" dirty="0"/>
              <a:t>RBC </a:t>
            </a:r>
            <a:r>
              <a:rPr lang="tr-TR" b="1" dirty="0" err="1"/>
              <a:t>depletion</a:t>
            </a:r>
            <a:endParaRPr lang="tr-TR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Hem </a:t>
            </a:r>
            <a:r>
              <a:rPr lang="tr-TR" b="1" dirty="0" err="1"/>
              <a:t>plasma</a:t>
            </a:r>
            <a:r>
              <a:rPr lang="tr-TR" b="1" dirty="0"/>
              <a:t> </a:t>
            </a:r>
            <a:r>
              <a:rPr lang="tr-TR" b="1" dirty="0" err="1"/>
              <a:t>depletion</a:t>
            </a:r>
            <a:r>
              <a:rPr lang="tr-TR" dirty="0"/>
              <a:t> gereklidir</a:t>
            </a:r>
            <a:br>
              <a:rPr lang="tr-TR" dirty="0"/>
            </a:br>
            <a:r>
              <a:rPr lang="tr-TR" dirty="0"/>
              <a:t>(iki yönlü hemoliz riski nedeniyle)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4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12F44C-0BE8-2DA6-7B62-71ECF6E5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ABO Uyumsuz Transplantasyonun </a:t>
            </a:r>
            <a:r>
              <a:rPr lang="tr-TR" b="1" dirty="0" err="1"/>
              <a:t>İmmünohematolojik</a:t>
            </a:r>
            <a:r>
              <a:rPr lang="tr-TR" b="1" dirty="0"/>
              <a:t> Sonuçları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CD2F3B3-C205-D61C-03A8-9A17A7B13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56724"/>
              </p:ext>
            </p:extLst>
          </p:nvPr>
        </p:nvGraphicFramePr>
        <p:xfrm>
          <a:off x="838200" y="2214404"/>
          <a:ext cx="10591799" cy="2743200"/>
        </p:xfrm>
        <a:graphic>
          <a:graphicData uri="http://schemas.openxmlformats.org/drawingml/2006/table">
            <a:tbl>
              <a:tblPr/>
              <a:tblGrid>
                <a:gridCol w="2292971">
                  <a:extLst>
                    <a:ext uri="{9D8B030D-6E8A-4147-A177-3AD203B41FA5}">
                      <a16:colId xmlns:a16="http://schemas.microsoft.com/office/drawing/2014/main" val="665979404"/>
                    </a:ext>
                  </a:extLst>
                </a:gridCol>
                <a:gridCol w="1755706">
                  <a:extLst>
                    <a:ext uri="{9D8B030D-6E8A-4147-A177-3AD203B41FA5}">
                      <a16:colId xmlns:a16="http://schemas.microsoft.com/office/drawing/2014/main" val="147524212"/>
                    </a:ext>
                  </a:extLst>
                </a:gridCol>
                <a:gridCol w="6543122">
                  <a:extLst>
                    <a:ext uri="{9D8B030D-6E8A-4147-A177-3AD203B41FA5}">
                      <a16:colId xmlns:a16="http://schemas.microsoft.com/office/drawing/2014/main" val="333077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Uyuşmazlık Tipi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Titre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 dirty="0"/>
                        <a:t>Gereken İşlem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Major mismatch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≥1:32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dirty="0"/>
                        <a:t>PBSC → RBC &lt;20 </a:t>
                      </a:r>
                      <a:r>
                        <a:rPr lang="tr-TR" sz="2400" dirty="0" err="1"/>
                        <a:t>mL</a:t>
                      </a:r>
                      <a:r>
                        <a:rPr lang="tr-TR" sz="2400" dirty="0"/>
                        <a:t>; BM → RBC </a:t>
                      </a:r>
                      <a:r>
                        <a:rPr lang="tr-TR" sz="2400" dirty="0" err="1"/>
                        <a:t>depletion</a:t>
                      </a:r>
                      <a:r>
                        <a:rPr lang="tr-TR" sz="2400" dirty="0"/>
                        <a:t> zorunlu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≤1:16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PBSC işlem yok; BM opsiyonel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Minor mismatch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≥1:256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PBSC + BM → plasma depletion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4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≤1:128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PBSC işlem yok; BM opsiyonel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00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Bidirectional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dirty="0"/>
                        <a:t>Yüksek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dirty="0"/>
                        <a:t>Hem RBC hem plazma </a:t>
                      </a:r>
                      <a:r>
                        <a:rPr lang="tr-TR" sz="2400" dirty="0" err="1"/>
                        <a:t>depletion</a:t>
                      </a:r>
                      <a:endParaRPr lang="tr-T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35375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 rot="16200000">
            <a:off x="2348755" y="2910206"/>
            <a:ext cx="2743201" cy="135159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8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7385D-CCCC-FDA6-7999-2AC3C362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ABO Uyumsuzluğa Bağlı Komplikasyonlar</a:t>
            </a:r>
            <a:br>
              <a:rPr lang="tr-TR" b="1" dirty="0"/>
            </a:br>
            <a:r>
              <a:rPr lang="tr-TR" u="sng" dirty="0"/>
              <a:t>A. Akut hemolitik reaksiyonlar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B9251F-366A-6939-C7F1-F3EBABF1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Örneğin: A donör → O alıcı (alıcı anti-A taşır)</a:t>
            </a:r>
          </a:p>
          <a:p>
            <a:r>
              <a:rPr lang="tr-TR" dirty="0"/>
              <a:t>Uyumsuz veya yüksek kırmızı hücre/plazma yükü veren greftlerde gelişebilir.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64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82624-15FA-06A0-836D-28FBCDA6B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8F00A8-F1A7-49A2-D22B-6A08BBE4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ABO Uyumsuzluğa Bağlı Komplikasyonlar</a:t>
            </a:r>
            <a:br>
              <a:rPr lang="tr-TR" b="1" dirty="0"/>
            </a:br>
            <a:r>
              <a:rPr lang="tr-TR" sz="4000" u="sng" dirty="0"/>
              <a:t>B. Gecikmiş hemoliz (özellikle </a:t>
            </a:r>
            <a:r>
              <a:rPr lang="tr-TR" sz="4000" u="sng" dirty="0" err="1"/>
              <a:t>minor</a:t>
            </a:r>
            <a:r>
              <a:rPr lang="tr-TR" sz="4000" u="sng" dirty="0"/>
              <a:t> </a:t>
            </a:r>
            <a:r>
              <a:rPr lang="tr-TR" sz="4000" u="sng" dirty="0" err="1"/>
              <a:t>mismatch</a:t>
            </a:r>
            <a:r>
              <a:rPr lang="tr-TR" sz="4000" u="sng" dirty="0"/>
              <a:t>)</a:t>
            </a:r>
            <a:endParaRPr lang="tr-TR" sz="4000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E943E8-A144-7A2F-9A5D-37A32E57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 donör → A alıcı (donör anti-A taşır)</a:t>
            </a:r>
          </a:p>
          <a:p>
            <a:r>
              <a:rPr lang="tr-TR" dirty="0"/>
              <a:t>Nedeni: Donörün nakledilen B lenfositlerinin alıcı eritrositlerini hedef alan antikor üretmesi.</a:t>
            </a:r>
          </a:p>
          <a:p>
            <a:r>
              <a:rPr lang="tr-TR" dirty="0"/>
              <a:t>Genellikle nakilden </a:t>
            </a:r>
            <a:r>
              <a:rPr lang="tr-TR" b="1" dirty="0"/>
              <a:t>7–21 gün sonra</a:t>
            </a:r>
            <a:r>
              <a:rPr lang="tr-TR" dirty="0"/>
              <a:t> ortaya çıkar.</a:t>
            </a:r>
          </a:p>
          <a:p>
            <a:r>
              <a:rPr lang="tr-TR" dirty="0"/>
              <a:t>Belirtiler: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Hemoglobin düşüşü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LDH artışı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Direkt </a:t>
            </a:r>
            <a:r>
              <a:rPr lang="tr-TR" dirty="0" err="1"/>
              <a:t>Coombs</a:t>
            </a:r>
            <a:r>
              <a:rPr lang="tr-TR" dirty="0"/>
              <a:t> (+)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36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D544-2005-842D-BF95-E6E357EB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C2011C-7DD7-B0BA-2980-AD9AE1ED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ABO Uyumsuzluğa Bağlı Komplikasyonlar</a:t>
            </a:r>
            <a:br>
              <a:rPr lang="tr-TR" b="1" dirty="0"/>
            </a:br>
            <a:r>
              <a:rPr lang="tr-TR" b="1" dirty="0"/>
              <a:t>C. Pure </a:t>
            </a:r>
            <a:r>
              <a:rPr lang="tr-TR" b="1" dirty="0" err="1"/>
              <a:t>Red</a:t>
            </a:r>
            <a:r>
              <a:rPr lang="tr-TR" b="1" dirty="0"/>
              <a:t> Cell </a:t>
            </a:r>
            <a:r>
              <a:rPr lang="tr-TR" b="1" dirty="0" err="1"/>
              <a:t>Aplasia</a:t>
            </a:r>
            <a:r>
              <a:rPr lang="tr-TR" b="1" dirty="0"/>
              <a:t> (PRCA)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51491C-11EC-24AA-1A90-4766B8E0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/>
              <a:t>En sık: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A donör → O alıcı 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Alıcıdaki anti-A antikorları </a:t>
            </a:r>
            <a:r>
              <a:rPr lang="tr-TR" dirty="0" err="1"/>
              <a:t>donor</a:t>
            </a:r>
            <a:r>
              <a:rPr lang="tr-TR" dirty="0"/>
              <a:t> </a:t>
            </a:r>
            <a:r>
              <a:rPr lang="tr-TR" dirty="0" err="1"/>
              <a:t>eritroid</a:t>
            </a:r>
            <a:r>
              <a:rPr lang="tr-TR" dirty="0"/>
              <a:t> öncüllerini baskılar.</a:t>
            </a:r>
          </a:p>
          <a:p>
            <a:r>
              <a:rPr lang="tr-TR" b="1" dirty="0"/>
              <a:t>Klinik: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Lökosit ve trombosit </a:t>
            </a:r>
            <a:r>
              <a:rPr lang="tr-TR" dirty="0" err="1"/>
              <a:t>engraftmanı</a:t>
            </a:r>
            <a:r>
              <a:rPr lang="tr-TR" dirty="0"/>
              <a:t> normal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Eritroid</a:t>
            </a:r>
            <a:r>
              <a:rPr lang="tr-TR" dirty="0"/>
              <a:t> seri </a:t>
            </a:r>
            <a:r>
              <a:rPr lang="tr-TR" dirty="0" err="1"/>
              <a:t>engraftmanı</a:t>
            </a:r>
            <a:r>
              <a:rPr lang="tr-TR" dirty="0"/>
              <a:t> gecikir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Retikülosit</a:t>
            </a:r>
            <a:r>
              <a:rPr lang="tr-TR" dirty="0"/>
              <a:t> çok düşük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Ağır transfüzyon ihtiyacı</a:t>
            </a:r>
          </a:p>
          <a:p>
            <a:r>
              <a:rPr lang="tr-TR" b="1" dirty="0"/>
              <a:t>Tedavi seçenekleri (antikor kaldırma / üretim azaltma / </a:t>
            </a:r>
            <a:r>
              <a:rPr lang="tr-TR" b="1" dirty="0" err="1"/>
              <a:t>eritropoez</a:t>
            </a:r>
            <a:r>
              <a:rPr lang="tr-TR" b="1" dirty="0"/>
              <a:t> uyarma):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Plazmaferez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/>
              <a:t>IVIG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Rituksimab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Daratumumab</a:t>
            </a:r>
            <a:r>
              <a:rPr lang="tr-TR" dirty="0"/>
              <a:t> (güncel çalışmalar)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Eritropoietin</a:t>
            </a:r>
            <a:r>
              <a:rPr lang="tr-TR" b="1" dirty="0"/>
              <a:t> (EPO)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İmmünsüpresyonun</a:t>
            </a:r>
            <a:r>
              <a:rPr lang="tr-TR" b="1" dirty="0"/>
              <a:t> azaltılması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dirty="0" err="1"/>
              <a:t>Allo</a:t>
            </a:r>
            <a:r>
              <a:rPr lang="tr-TR" b="1" dirty="0"/>
              <a:t>-HCT sonrası DLI düşük doz</a:t>
            </a:r>
            <a:r>
              <a:rPr lang="tr-TR" dirty="0"/>
              <a:t> (seçilmiş olgular)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Tedavi, antikor seviyesine ve </a:t>
            </a:r>
            <a:r>
              <a:rPr lang="tr-TR" dirty="0" err="1"/>
              <a:t>eritroid</a:t>
            </a:r>
            <a:r>
              <a:rPr lang="tr-TR" dirty="0"/>
              <a:t> toparlanmaya göre bireyselleştirilir.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7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16B6F2-D76E-C036-B8E1-4A9F895F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ABO </a:t>
            </a:r>
            <a:r>
              <a:rPr lang="tr-TR" b="1" dirty="0" err="1"/>
              <a:t>Mismatch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Greft Kaynaklarına Özgü Farklılıklar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F54114-CFE5-5378-7495-678FA5512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PBSC grefti: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RBC kontaminasyonu daha az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mismatch’te</a:t>
            </a:r>
            <a:r>
              <a:rPr lang="tr-TR" dirty="0"/>
              <a:t> sadece </a:t>
            </a:r>
            <a:r>
              <a:rPr lang="tr-TR" b="1" dirty="0"/>
              <a:t>&gt;20 </a:t>
            </a:r>
            <a:r>
              <a:rPr lang="tr-TR" b="1" dirty="0" err="1"/>
              <a:t>mL</a:t>
            </a:r>
            <a:r>
              <a:rPr lang="tr-TR" b="1" dirty="0"/>
              <a:t> RBC varsa</a:t>
            </a:r>
            <a:r>
              <a:rPr lang="tr-TR" dirty="0"/>
              <a:t> işlem gerekli</a:t>
            </a:r>
          </a:p>
          <a:p>
            <a:r>
              <a:rPr lang="tr-TR" b="1" dirty="0"/>
              <a:t>BM grefti: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RBC miktarı çok yüksek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mismatch’te</a:t>
            </a:r>
            <a:r>
              <a:rPr lang="tr-TR" dirty="0"/>
              <a:t> </a:t>
            </a:r>
            <a:r>
              <a:rPr lang="tr-TR" b="1" dirty="0"/>
              <a:t>her zaman</a:t>
            </a:r>
            <a:r>
              <a:rPr lang="tr-TR" dirty="0"/>
              <a:t> RBC </a:t>
            </a:r>
            <a:r>
              <a:rPr lang="tr-TR" dirty="0" err="1"/>
              <a:t>depletion</a:t>
            </a:r>
            <a:r>
              <a:rPr lang="tr-TR" dirty="0"/>
              <a:t> önerilir.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06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A6E148-D9F4-2E70-22DC-63E36C7E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ABO veya RhD Uyumsuz </a:t>
            </a:r>
            <a:r>
              <a:rPr lang="tr-TR" b="1" dirty="0" err="1"/>
              <a:t>HCT'de</a:t>
            </a:r>
            <a:r>
              <a:rPr lang="tr-TR" b="1" dirty="0"/>
              <a:t> Transfüzyon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F52BD8-ACA9-7968-1D24-9567EDD1B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Transfüzyonlarda Temel İlke: </a:t>
            </a:r>
            <a:r>
              <a:rPr lang="tr-TR" b="1" dirty="0"/>
              <a:t>Donör + Alıcı ile ÇİFT UYUMLU Ürün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b="1" u="sng" dirty="0" err="1"/>
              <a:t>Engraftmandan</a:t>
            </a:r>
            <a:r>
              <a:rPr lang="tr-TR" b="1" u="sng" dirty="0"/>
              <a:t> önce: alıcı antikorları </a:t>
            </a:r>
            <a:r>
              <a:rPr lang="tr-TR" dirty="0"/>
              <a:t>hâlâ dolaşımda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u="sng" dirty="0" err="1"/>
              <a:t>Engraftmandan</a:t>
            </a:r>
            <a:r>
              <a:rPr lang="tr-TR" u="sng" dirty="0"/>
              <a:t> sonra: donörün kan grubu geçerli</a:t>
            </a:r>
            <a:r>
              <a:rPr lang="tr-TR" dirty="0"/>
              <a:t> olacak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12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35D6-116A-3731-01D3-7086D7F2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D2470B-A535-AEDF-1CD7-28E9C2A5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 err="1"/>
              <a:t>RhD</a:t>
            </a:r>
            <a:r>
              <a:rPr lang="tr-TR" b="1" dirty="0"/>
              <a:t> Uyumsuz </a:t>
            </a:r>
            <a:r>
              <a:rPr lang="tr-TR" b="1" dirty="0" err="1"/>
              <a:t>HCT'de</a:t>
            </a:r>
            <a:r>
              <a:rPr lang="tr-TR" b="1" dirty="0"/>
              <a:t> Transfüzyon</a:t>
            </a:r>
            <a:br>
              <a:rPr lang="tr-TR" b="1" dirty="0"/>
            </a:br>
            <a:r>
              <a:rPr lang="tr-TR" b="1" dirty="0"/>
              <a:t>Eritrosit </a:t>
            </a:r>
            <a:r>
              <a:rPr lang="tr-TR" b="1" dirty="0" smtClean="0"/>
              <a:t>Transfüzyonu 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355F7A-50F6-4261-2B8D-308AD14C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0725"/>
          </a:xfrm>
        </p:spPr>
        <p:txBody>
          <a:bodyPr>
            <a:normAutofit/>
          </a:bodyPr>
          <a:lstStyle/>
          <a:p>
            <a:r>
              <a:rPr lang="tr-TR" dirty="0"/>
              <a:t>Hem HSC donörü hem de alıcısı </a:t>
            </a:r>
            <a:r>
              <a:rPr lang="tr-TR" dirty="0" err="1"/>
              <a:t>RhD</a:t>
            </a:r>
            <a:r>
              <a:rPr lang="tr-TR" dirty="0"/>
              <a:t> </a:t>
            </a:r>
            <a:r>
              <a:rPr lang="tr-TR" b="1" u="sng" dirty="0"/>
              <a:t>negatif ise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RhD negatif eritrosit </a:t>
            </a:r>
            <a:r>
              <a:rPr lang="tr-TR" dirty="0" smtClean="0"/>
              <a:t>almalıdır</a:t>
            </a:r>
            <a:r>
              <a:rPr lang="tr-TR" dirty="0"/>
              <a:t>. </a:t>
            </a:r>
          </a:p>
          <a:p>
            <a:r>
              <a:rPr lang="tr-TR" dirty="0"/>
              <a:t>HSC donörü RhD pozitif ve alıcı RhD negatif ise;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Eritroid</a:t>
            </a:r>
            <a:r>
              <a:rPr lang="tr-TR" dirty="0"/>
              <a:t> </a:t>
            </a:r>
            <a:r>
              <a:rPr lang="tr-TR" dirty="0" err="1"/>
              <a:t>engraftrasyondan</a:t>
            </a:r>
            <a:r>
              <a:rPr lang="tr-TR" dirty="0"/>
              <a:t> sonra, yani RhD pozitif kırmızı kan hücrelerinin ortaya çıkmasından sonra eritrosit </a:t>
            </a:r>
            <a:r>
              <a:rPr lang="tr-TR" dirty="0" smtClean="0"/>
              <a:t>transfüzyonu </a:t>
            </a:r>
            <a:r>
              <a:rPr lang="tr-TR" dirty="0"/>
              <a:t>RhD pozitif ürünlere geçirilebilir.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Alıcı Anti-D pozitif ise vericinin kök hücre içerisinde kalan eritrositlerinin </a:t>
            </a:r>
            <a:r>
              <a:rPr lang="tr-TR" dirty="0" err="1"/>
              <a:t>htc</a:t>
            </a:r>
            <a:r>
              <a:rPr lang="tr-TR" dirty="0"/>
              <a:t> düzeyinin %3-5 altına düşürülmesi gerekir (eritrosit </a:t>
            </a:r>
            <a:r>
              <a:rPr lang="tr-TR" dirty="0" err="1"/>
              <a:t>deplesyonu</a:t>
            </a:r>
            <a:r>
              <a:rPr lang="tr-TR" dirty="0"/>
              <a:t> gerekir).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296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1A79B06-7C8B-FE0C-CAA4-8FEA4969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85738"/>
            <a:ext cx="8429625" cy="64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9144000" cy="547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sz="2800" b="1" spc="300" dirty="0">
                <a:solidFill>
                  <a:srgbClr val="C00000"/>
                </a:solidFill>
                <a:latin typeface="Arial Rounded MT Bold" pitchFamily="34" charset="0"/>
              </a:rPr>
              <a:t>Transfüzyon  komplikasyonları…</a:t>
            </a:r>
            <a:r>
              <a:rPr lang="tr-TR" sz="2000" b="1" spc="300" dirty="0">
                <a:latin typeface="Arial Rounded MT Bold" pitchFamily="34" charset="0"/>
              </a:rPr>
              <a:t>Sıklık</a:t>
            </a:r>
            <a:endParaRPr lang="tr-TR" sz="2800" b="1" spc="300" dirty="0">
              <a:latin typeface="Arial Rounded MT Bold" pitchFamily="34" charset="0"/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03388" y="908050"/>
            <a:ext cx="8856662" cy="5257800"/>
          </a:xfrm>
        </p:spPr>
        <p:txBody>
          <a:bodyPr rtlCol="0">
            <a:normAutofit/>
          </a:bodyPr>
          <a:lstStyle/>
          <a:p>
            <a:pPr marL="274320" indent="-274320" algn="just">
              <a:lnSpc>
                <a:spcPct val="200000"/>
              </a:lnSpc>
              <a:buNone/>
              <a:defRPr/>
            </a:pP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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  <a:r>
              <a:rPr lang="tr-T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Kan ve kan ürünlerine bağlı görülen transfüzyon reaksiyon sıklığı </a:t>
            </a:r>
            <a:r>
              <a:rPr lang="tr-T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%1-3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oranındadır.</a:t>
            </a:r>
          </a:p>
          <a:p>
            <a:pPr marL="274320" indent="-274320" algn="just">
              <a:lnSpc>
                <a:spcPct val="200000"/>
              </a:lnSpc>
              <a:buNone/>
              <a:defRPr/>
            </a:pPr>
            <a:r>
              <a:rPr lang="tr-TR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</a:t>
            </a:r>
            <a:r>
              <a:rPr lang="tr-TR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 </a:t>
            </a:r>
            <a:r>
              <a:rPr lang="tr-T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Sık transfüzyonlarda ise bu oran </a:t>
            </a:r>
            <a:r>
              <a:rPr lang="tr-T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%10’lara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kadar çıkar. </a:t>
            </a:r>
          </a:p>
          <a:p>
            <a:pPr marL="274320" indent="-274320" algn="just">
              <a:lnSpc>
                <a:spcPct val="200000"/>
              </a:lnSpc>
              <a:buNone/>
              <a:defRPr/>
            </a:pPr>
            <a:r>
              <a:rPr lang="tr-TR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</a:t>
            </a:r>
            <a:r>
              <a:rPr lang="tr-TR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  <a:r>
              <a:rPr lang="tr-T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Gelişmiş ülkelerde transfüzyona bağlı ölüm oranı </a:t>
            </a:r>
            <a:r>
              <a:rPr lang="tr-T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1.000.000 </a:t>
            </a:r>
            <a:r>
              <a:rPr lang="tr-TR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tranfüzyonda</a:t>
            </a:r>
            <a:r>
              <a:rPr lang="tr-T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1-3’tür.</a:t>
            </a:r>
          </a:p>
          <a:p>
            <a:pPr marL="274320" indent="-274320" algn="just">
              <a:lnSpc>
                <a:spcPct val="200000"/>
              </a:lnSpc>
              <a:buNone/>
              <a:defRPr/>
            </a:pPr>
            <a:r>
              <a:rPr lang="tr-TR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</a:t>
            </a:r>
            <a:r>
              <a:rPr lang="tr-TR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  <a:r>
              <a:rPr lang="tr-T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Yaşamı tehdit eden reaksiyon oranları düşük olsa da ülkemizde yılda </a:t>
            </a:r>
            <a:r>
              <a:rPr lang="tr-T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milyondan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fazla transfüzyon yapılıyor.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600056" y="0"/>
            <a:ext cx="3960440" cy="2857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r" eaLnBrk="1" hangingPunct="1">
              <a:defRPr/>
            </a:pPr>
            <a:r>
              <a:rPr lang="tr-TR" sz="1400" i="1" dirty="0">
                <a:solidFill>
                  <a:schemeClr val="tx1"/>
                </a:solidFill>
              </a:rPr>
              <a:t>                              </a:t>
            </a:r>
            <a:r>
              <a:rPr lang="tr-TR" sz="1400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Transfüzyon  komplikasyonları</a:t>
            </a:r>
          </a:p>
        </p:txBody>
      </p:sp>
    </p:spTree>
    <p:extLst>
      <p:ext uri="{BB962C8B-B14F-4D97-AF65-F5344CB8AC3E}">
        <p14:creationId xmlns:p14="http://schemas.microsoft.com/office/powerpoint/2010/main" val="17624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85188" y="952246"/>
          <a:ext cx="8208973" cy="5638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ALICI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VERİCİ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7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PLT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Major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Uygunsuz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A, AB, B,</a:t>
                      </a:r>
                      <a:r>
                        <a:rPr sz="22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B, AB, A,</a:t>
                      </a:r>
                      <a:r>
                        <a:rPr sz="22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B, A,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Minör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Uygunsuz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 AB, B,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B, AB, A,</a:t>
                      </a:r>
                      <a:r>
                        <a:rPr sz="22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B, A,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Çift</a:t>
                      </a:r>
                      <a:r>
                        <a:rPr sz="24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Yönlü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Uygunsuz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B, A,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O, A,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512" y="260706"/>
            <a:ext cx="8778240" cy="468077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62865">
              <a:spcBef>
                <a:spcPts val="50"/>
              </a:spcBef>
            </a:pPr>
            <a:r>
              <a:rPr sz="3000" dirty="0"/>
              <a:t>HKHT Sonrası </a:t>
            </a:r>
            <a:r>
              <a:rPr sz="3000" spc="-5" dirty="0"/>
              <a:t>Engraftman Öncesi</a:t>
            </a:r>
            <a:r>
              <a:rPr sz="3000" spc="-35" dirty="0"/>
              <a:t> </a:t>
            </a:r>
            <a:r>
              <a:rPr sz="3000" spc="-15" dirty="0"/>
              <a:t>Transfüzyon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28817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85188" y="952246"/>
          <a:ext cx="8208973" cy="5638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ALICI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VERİCİ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7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PLT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Major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Uygunsuz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A, AB, B,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B, AB, A,</a:t>
                      </a:r>
                      <a:r>
                        <a:rPr sz="22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B, A,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Minör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Uygunsuz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A, AB, B,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B, AB, A,</a:t>
                      </a:r>
                      <a:r>
                        <a:rPr sz="22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B, A,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Çift</a:t>
                      </a:r>
                      <a:r>
                        <a:rPr sz="24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Yönlü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Uygunsuz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AB, B, A,</a:t>
                      </a:r>
                      <a:r>
                        <a:rPr sz="2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AB, A, B,</a:t>
                      </a:r>
                      <a:r>
                        <a:rPr sz="22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0795" y="188697"/>
            <a:ext cx="7418070" cy="559127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2865">
              <a:spcBef>
                <a:spcPts val="40"/>
              </a:spcBef>
            </a:pPr>
            <a:r>
              <a:rPr spc="-5" dirty="0"/>
              <a:t>Engraftman </a:t>
            </a:r>
            <a:r>
              <a:rPr dirty="0"/>
              <a:t>Sonrası</a:t>
            </a:r>
            <a:r>
              <a:rPr spc="-50" dirty="0"/>
              <a:t> </a:t>
            </a:r>
            <a:r>
              <a:rPr spc="-20" dirty="0"/>
              <a:t>Transfüzyon</a:t>
            </a:r>
          </a:p>
        </p:txBody>
      </p:sp>
    </p:spTree>
    <p:extLst>
      <p:ext uri="{BB962C8B-B14F-4D97-AF65-F5344CB8AC3E}">
        <p14:creationId xmlns:p14="http://schemas.microsoft.com/office/powerpoint/2010/main" val="31155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6FF76-FD4E-21F9-5D2C-AE1BC543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C55BEC-3FA2-F796-4CD4-C888FFA6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ABO </a:t>
            </a:r>
            <a:r>
              <a:rPr lang="tr-TR" b="1" dirty="0" err="1"/>
              <a:t>HCT'de</a:t>
            </a:r>
            <a:r>
              <a:rPr lang="tr-TR" b="1" dirty="0"/>
              <a:t> Transfüzyon</a:t>
            </a:r>
            <a:br>
              <a:rPr lang="tr-TR" b="1" dirty="0"/>
            </a:br>
            <a:r>
              <a:rPr lang="tr-TR" b="1" dirty="0"/>
              <a:t>Trombosit (PC) Transfüzyonu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44E724-8C49-CEC0-EFAC-EA08DD9E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072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Trombosit üzerindeki </a:t>
            </a:r>
            <a:r>
              <a:rPr lang="tr-TR" b="1" u="sng" dirty="0"/>
              <a:t>ABO </a:t>
            </a:r>
            <a:r>
              <a:rPr lang="tr-TR" b="1" u="sng" dirty="0" err="1"/>
              <a:t>antilenleri</a:t>
            </a:r>
            <a:r>
              <a:rPr lang="tr-TR" b="1" u="sng" dirty="0"/>
              <a:t> eritrosit kadar güçlü değildir.</a:t>
            </a:r>
          </a:p>
          <a:p>
            <a:r>
              <a:rPr lang="tr-TR" dirty="0"/>
              <a:t>Trombosit ürünleri ABO tam uyumlu bulunamayabilir.</a:t>
            </a:r>
          </a:p>
          <a:p>
            <a:r>
              <a:rPr lang="tr-TR" dirty="0"/>
              <a:t>Bu durumda yüksek anti-A/B taşıyan </a:t>
            </a:r>
            <a:r>
              <a:rPr lang="tr-TR" dirty="0" err="1"/>
              <a:t>aferez</a:t>
            </a:r>
            <a:r>
              <a:rPr lang="tr-TR" dirty="0"/>
              <a:t> donörleri kullanılmamalıdır.</a:t>
            </a:r>
          </a:p>
          <a:p>
            <a:pPr lvl="1"/>
            <a:r>
              <a:rPr lang="tr-TR" dirty="0"/>
              <a:t>En iyi çözüm plazma azaltılmış trombosit ürünleri (PAS-</a:t>
            </a:r>
            <a:r>
              <a:rPr lang="tr-TR" dirty="0" err="1"/>
              <a:t>suspended</a:t>
            </a:r>
            <a:r>
              <a:rPr lang="tr-TR" dirty="0"/>
              <a:t> PC) kullanmaktır.</a:t>
            </a:r>
          </a:p>
          <a:p>
            <a:r>
              <a:rPr lang="tr-TR" dirty="0"/>
              <a:t>Çünkü bu ürünlerde plazma sadece %30’dur → hemoliz riski çok düşer.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7F877E-CE25-8679-4E0E-7A14EEA6C197}"/>
              </a:ext>
            </a:extLst>
          </p:cNvPr>
          <p:cNvSpPr txBox="1"/>
          <p:nvPr/>
        </p:nvSpPr>
        <p:spPr>
          <a:xfrm>
            <a:off x="3136107" y="4934367"/>
            <a:ext cx="6022181" cy="173124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1050" b="1" dirty="0" err="1"/>
              <a:t>PAS’ın</a:t>
            </a:r>
            <a:r>
              <a:rPr lang="tr-TR" sz="1050" b="1" dirty="0"/>
              <a:t> İçeriği Nedir?</a:t>
            </a:r>
          </a:p>
          <a:p>
            <a:pPr>
              <a:buNone/>
            </a:pPr>
            <a:r>
              <a:rPr lang="tr-TR" sz="1050" dirty="0"/>
              <a:t>Çeşidine göre değişir ama genel olarak: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000" dirty="0"/>
              <a:t>Sodyum klorür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000" dirty="0"/>
              <a:t>Sodyum asetat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000" dirty="0"/>
              <a:t>Potasyum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000" dirty="0"/>
              <a:t>Magnezyum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000" dirty="0"/>
              <a:t>Fosfat tamponları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000" dirty="0"/>
              <a:t>Glikoz düzenleyicileri</a:t>
            </a:r>
          </a:p>
          <a:p>
            <a:pPr>
              <a:buNone/>
            </a:pPr>
            <a:r>
              <a:rPr lang="tr-TR" sz="1050" dirty="0"/>
              <a:t>Bunlar trombositin metabolizmasını ve canlılığını korur.</a:t>
            </a:r>
          </a:p>
          <a:p>
            <a:pPr>
              <a:buNone/>
            </a:pPr>
            <a:r>
              <a:rPr lang="tr-TR" sz="1050" dirty="0"/>
              <a:t>→ Plazmayı azaltırken trombositin işlevini korur. PAS çözümleri: </a:t>
            </a:r>
            <a:r>
              <a:rPr lang="tr-TR" sz="1050" b="1" dirty="0"/>
              <a:t>PAS-A, PAS-C, PAS-E</a:t>
            </a:r>
            <a:r>
              <a:rPr lang="tr-TR" sz="1050" dirty="0"/>
              <a:t> gibi çeşitlere sahiptir</a:t>
            </a:r>
            <a:r>
              <a:rPr lang="tr-T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0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35D6-116A-3731-01D3-7086D7F2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D2470B-A535-AEDF-1CD7-28E9C2A5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 err="1"/>
              <a:t>RhD</a:t>
            </a:r>
            <a:r>
              <a:rPr lang="tr-TR" b="1" dirty="0"/>
              <a:t> Uyumsuz </a:t>
            </a:r>
            <a:r>
              <a:rPr lang="tr-TR" b="1" dirty="0" err="1"/>
              <a:t>HCT'de</a:t>
            </a:r>
            <a:r>
              <a:rPr lang="tr-TR" b="1" dirty="0"/>
              <a:t> Transfüzyon</a:t>
            </a:r>
            <a:br>
              <a:rPr lang="tr-TR" b="1" dirty="0"/>
            </a:br>
            <a:r>
              <a:rPr lang="tr-TR" b="1" dirty="0" err="1" smtClean="0"/>
              <a:t>Trombosit</a:t>
            </a:r>
            <a:r>
              <a:rPr lang="tr-TR" b="1" dirty="0" smtClean="0"/>
              <a:t> </a:t>
            </a:r>
            <a:r>
              <a:rPr lang="tr-TR" b="1" dirty="0"/>
              <a:t>(PC) Transfüzyonu 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355F7A-50F6-4261-2B8D-308AD14C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0725"/>
          </a:xfrm>
        </p:spPr>
        <p:txBody>
          <a:bodyPr>
            <a:normAutofit/>
          </a:bodyPr>
          <a:lstStyle/>
          <a:p>
            <a:r>
              <a:rPr lang="tr-TR" dirty="0"/>
              <a:t>Hem HSC donörü hem de alıcısı </a:t>
            </a:r>
            <a:r>
              <a:rPr lang="tr-TR" dirty="0" err="1"/>
              <a:t>RhD</a:t>
            </a:r>
            <a:r>
              <a:rPr lang="tr-TR" dirty="0"/>
              <a:t> </a:t>
            </a:r>
            <a:r>
              <a:rPr lang="tr-TR" b="1" u="sng" dirty="0"/>
              <a:t>negatif ise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RhD</a:t>
            </a:r>
            <a:r>
              <a:rPr lang="tr-TR" dirty="0" smtClean="0"/>
              <a:t> </a:t>
            </a:r>
            <a:r>
              <a:rPr lang="tr-TR" dirty="0"/>
              <a:t>negatif PC almalıdır. </a:t>
            </a:r>
          </a:p>
          <a:p>
            <a:r>
              <a:rPr lang="tr-TR" dirty="0"/>
              <a:t>HSC donörü RhD pozitif ve alıcı RhD negatif ise;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Eritroid</a:t>
            </a:r>
            <a:r>
              <a:rPr lang="tr-TR" dirty="0"/>
              <a:t> </a:t>
            </a:r>
            <a:r>
              <a:rPr lang="tr-TR" dirty="0" err="1"/>
              <a:t>engraftrasyondan</a:t>
            </a:r>
            <a:r>
              <a:rPr lang="tr-TR" dirty="0"/>
              <a:t> sonra, yani RhD pozitif kırmızı kan hücrelerinin ortaya çıkmasından </a:t>
            </a:r>
            <a:r>
              <a:rPr lang="tr-TR" dirty="0" err="1" smtClean="0"/>
              <a:t>trombosit</a:t>
            </a:r>
            <a:r>
              <a:rPr lang="tr-TR" dirty="0" smtClean="0"/>
              <a:t> </a:t>
            </a:r>
            <a:r>
              <a:rPr lang="tr-TR" dirty="0"/>
              <a:t>transfüzyonu RhD pozitif ürünlere geçirilebilir.</a:t>
            </a:r>
          </a:p>
          <a:p>
            <a:pPr marL="457200" lvl="1" indent="0">
              <a:buNone/>
            </a:pP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496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58788" y="328424"/>
            <a:ext cx="10537825" cy="770339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805180" algn="ctr"/>
            <a:r>
              <a:rPr sz="4400" dirty="0" err="1"/>
              <a:t>HKHT’de</a:t>
            </a:r>
            <a:r>
              <a:rPr sz="4400" dirty="0"/>
              <a:t> </a:t>
            </a:r>
            <a:r>
              <a:rPr sz="4400" u="sng" dirty="0"/>
              <a:t>Rh</a:t>
            </a:r>
            <a:r>
              <a:rPr sz="4400" u="sng" spc="-55" dirty="0"/>
              <a:t> </a:t>
            </a:r>
            <a:r>
              <a:rPr sz="4400" u="sng" dirty="0"/>
              <a:t>Uygunsuzluğu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788" y="1449070"/>
            <a:ext cx="10182688" cy="5273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FF00"/>
              </a:buClr>
              <a:buFont typeface="Arial"/>
              <a:buChar char="•"/>
              <a:tabLst>
                <a:tab pos="354965" algn="l"/>
                <a:tab pos="355600" algn="l"/>
                <a:tab pos="2755900" algn="l"/>
              </a:tabLst>
            </a:pPr>
            <a:r>
              <a:rPr sz="2800" b="1" spc="-5" dirty="0">
                <a:latin typeface="Arial"/>
                <a:cs typeface="Arial"/>
              </a:rPr>
              <a:t>Alıcı: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Rh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(-)	</a:t>
            </a:r>
            <a:r>
              <a:rPr sz="2800" b="1" spc="-25" dirty="0">
                <a:latin typeface="Arial"/>
                <a:cs typeface="Arial"/>
              </a:rPr>
              <a:t>Verici: </a:t>
            </a:r>
            <a:r>
              <a:rPr sz="2800" b="1" spc="-10" dirty="0">
                <a:latin typeface="Arial"/>
                <a:cs typeface="Arial"/>
              </a:rPr>
              <a:t>Rh </a:t>
            </a:r>
            <a:r>
              <a:rPr sz="2800" b="1" spc="-5" dirty="0">
                <a:latin typeface="Arial"/>
                <a:cs typeface="Arial"/>
              </a:rPr>
              <a:t>(+)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olduğunda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spcBef>
                <a:spcPts val="1630"/>
              </a:spcBef>
              <a:buClr>
                <a:srgbClr val="FFFF00"/>
              </a:buClr>
              <a:buSzPct val="75000"/>
              <a:buFont typeface="Wingdings"/>
              <a:buChar char="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HKHT öncesi </a:t>
            </a:r>
            <a:r>
              <a:rPr sz="2600" spc="-5" dirty="0">
                <a:latin typeface="Arial"/>
                <a:cs typeface="Arial"/>
              </a:rPr>
              <a:t>alıcının </a:t>
            </a:r>
            <a:r>
              <a:rPr sz="2600" dirty="0">
                <a:latin typeface="Arial"/>
                <a:cs typeface="Arial"/>
              </a:rPr>
              <a:t>anti-D </a:t>
            </a:r>
            <a:r>
              <a:rPr sz="2600" spc="-5" dirty="0">
                <a:latin typeface="Arial"/>
                <a:cs typeface="Arial"/>
              </a:rPr>
              <a:t>titresi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bilinmeli</a:t>
            </a:r>
          </a:p>
          <a:p>
            <a:pPr marL="756285" lvl="1" indent="-286385">
              <a:spcBef>
                <a:spcPts val="1620"/>
              </a:spcBef>
              <a:buClr>
                <a:srgbClr val="FFFF00"/>
              </a:buClr>
              <a:buSzPct val="75000"/>
              <a:buFont typeface="Wingdings"/>
              <a:buChar char=""/>
              <a:tabLst>
                <a:tab pos="756920" algn="l"/>
              </a:tabLst>
            </a:pPr>
            <a:r>
              <a:rPr lang="tr-TR" sz="2600" dirty="0">
                <a:latin typeface="Arial"/>
                <a:cs typeface="Arial"/>
              </a:rPr>
              <a:t>Alıcı </a:t>
            </a:r>
            <a:r>
              <a:rPr sz="2600" dirty="0">
                <a:latin typeface="Arial"/>
                <a:cs typeface="Arial"/>
              </a:rPr>
              <a:t>Anti-D pozitif </a:t>
            </a:r>
            <a:r>
              <a:rPr sz="2600" dirty="0" err="1">
                <a:latin typeface="Arial"/>
                <a:cs typeface="Arial"/>
              </a:rPr>
              <a:t>ise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lang="tr-TR" sz="2600" dirty="0">
                <a:latin typeface="Arial"/>
                <a:cs typeface="Arial"/>
              </a:rPr>
              <a:t>vericinin kök hücre içerisinde kalan eritrositlerinin HTC DÜZEYİNİN %3-5 ALTINA DÜŞÜRÜLMESİ GEREKİR (</a:t>
            </a:r>
            <a:r>
              <a:rPr sz="2600" dirty="0" err="1">
                <a:latin typeface="Arial"/>
                <a:cs typeface="Arial"/>
              </a:rPr>
              <a:t>eritrosit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deplesyonu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gerekir</a:t>
            </a:r>
            <a:r>
              <a:rPr lang="tr-TR" sz="260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756285" lvl="1" indent="-286385">
              <a:spcBef>
                <a:spcPts val="1630"/>
              </a:spcBef>
              <a:buClr>
                <a:srgbClr val="FFFF00"/>
              </a:buClr>
              <a:buSzPct val="75000"/>
              <a:buFont typeface="Wingdings"/>
              <a:buChar char="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Engraftman öncesi Rh </a:t>
            </a:r>
            <a:r>
              <a:rPr sz="2600" spc="-5" dirty="0">
                <a:latin typeface="Arial"/>
                <a:cs typeface="Arial"/>
              </a:rPr>
              <a:t>(-) </a:t>
            </a:r>
            <a:r>
              <a:rPr sz="2600" dirty="0">
                <a:latin typeface="Arial"/>
                <a:cs typeface="Arial"/>
              </a:rPr>
              <a:t>sonrası Rh (+)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</a:t>
            </a:r>
          </a:p>
          <a:p>
            <a:pPr lvl="1">
              <a:spcBef>
                <a:spcPts val="25"/>
              </a:spcBef>
              <a:buClr>
                <a:srgbClr val="FFFF00"/>
              </a:buClr>
              <a:buFont typeface="Wingdings"/>
              <a:buChar char=""/>
            </a:pPr>
            <a:endParaRPr sz="3800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354965" algn="l"/>
                <a:tab pos="355600" algn="l"/>
                <a:tab pos="2755900" algn="l"/>
              </a:tabLst>
            </a:pPr>
            <a:r>
              <a:rPr sz="2800" b="1" spc="-5" dirty="0">
                <a:latin typeface="Arial"/>
                <a:cs typeface="Arial"/>
              </a:rPr>
              <a:t>Alıcı: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Rh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(+)	</a:t>
            </a:r>
            <a:r>
              <a:rPr sz="2800" b="1" spc="-25" dirty="0">
                <a:latin typeface="Arial"/>
                <a:cs typeface="Arial"/>
              </a:rPr>
              <a:t>Verici: </a:t>
            </a:r>
            <a:r>
              <a:rPr sz="2800" b="1" spc="-10" dirty="0">
                <a:latin typeface="Arial"/>
                <a:cs typeface="Arial"/>
              </a:rPr>
              <a:t>Rh </a:t>
            </a:r>
            <a:r>
              <a:rPr sz="2800" b="1" dirty="0">
                <a:latin typeface="Arial"/>
                <a:cs typeface="Arial"/>
              </a:rPr>
              <a:t>(-)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olduğunda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spcBef>
                <a:spcPts val="1625"/>
              </a:spcBef>
              <a:buClr>
                <a:srgbClr val="FFFF00"/>
              </a:buClr>
              <a:buSzPct val="75000"/>
              <a:buFont typeface="Wingdings"/>
              <a:buChar char="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HKHT </a:t>
            </a:r>
            <a:r>
              <a:rPr sz="2600" spc="-5" dirty="0">
                <a:latin typeface="Arial"/>
                <a:cs typeface="Arial"/>
              </a:rPr>
              <a:t>açısından </a:t>
            </a:r>
            <a:r>
              <a:rPr sz="2600" dirty="0">
                <a:latin typeface="Arial"/>
                <a:cs typeface="Arial"/>
              </a:rPr>
              <a:t>bir sorun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yok</a:t>
            </a:r>
          </a:p>
          <a:p>
            <a:pPr marL="756285" lvl="1" indent="-286385">
              <a:spcBef>
                <a:spcPts val="1620"/>
              </a:spcBef>
              <a:buClr>
                <a:srgbClr val="FFFF00"/>
              </a:buClr>
              <a:buSzPct val="75000"/>
              <a:buFont typeface="Wingdings"/>
              <a:buChar char="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HKHT sonrası Rh (-)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ES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4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5B140-36C8-E9DC-57BC-80A3091FC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9891FC-30FC-7EFD-B45F-1514128F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err="1"/>
              <a:t>Rh</a:t>
            </a:r>
            <a:r>
              <a:rPr lang="tr-TR" b="1" dirty="0"/>
              <a:t> </a:t>
            </a:r>
            <a:r>
              <a:rPr lang="tr-TR" b="1" dirty="0" err="1"/>
              <a:t>CcEe</a:t>
            </a:r>
            <a:r>
              <a:rPr lang="tr-TR" b="1" dirty="0"/>
              <a:t> (</a:t>
            </a:r>
            <a:r>
              <a:rPr lang="tr-TR" b="1" dirty="0" err="1"/>
              <a:t>Rhesus</a:t>
            </a:r>
            <a:r>
              <a:rPr lang="tr-TR" b="1" dirty="0"/>
              <a:t> alt grupları) Uyumunun Yönetimi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7A7B3D-1E33-534B-28B3-34A95EC62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HCT donörü ve alıcısının </a:t>
            </a:r>
            <a:r>
              <a:rPr lang="tr-TR" dirty="0" err="1"/>
              <a:t>Rh</a:t>
            </a:r>
            <a:r>
              <a:rPr lang="tr-TR" dirty="0"/>
              <a:t> antijenleri, her ikisiyle de uyumluluğun mümkün olmayacağı şekilde farklılık gösteriyorsa (örneğin, alıcı CCD.ee, donör ccD.EE), greftleme işlemine kadar geçen sürede alıcıyla uyumlu eritrosit seçilmelidir. </a:t>
            </a:r>
          </a:p>
          <a:p>
            <a:r>
              <a:rPr lang="tr-TR" dirty="0"/>
              <a:t>Donörden elde edilen kırmızı kan hücrelerinin ortaya çıkmasından sonra, eritrosit tedariği greftle uyumlu hale getirilmelidir.</a:t>
            </a:r>
          </a:p>
        </p:txBody>
      </p:sp>
    </p:spTree>
    <p:extLst>
      <p:ext uri="{BB962C8B-B14F-4D97-AF65-F5344CB8AC3E}">
        <p14:creationId xmlns:p14="http://schemas.microsoft.com/office/powerpoint/2010/main" val="3423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1B8D3-2F38-4433-C28D-5BD6027D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ABO veya RhD Uyumsuz </a:t>
            </a:r>
            <a:r>
              <a:rPr lang="tr-TR" b="1" dirty="0" err="1"/>
              <a:t>HCT'de</a:t>
            </a:r>
            <a:r>
              <a:rPr lang="tr-TR" b="1" dirty="0"/>
              <a:t> Transfüzyon</a:t>
            </a:r>
            <a:br>
              <a:rPr lang="tr-TR" b="1" dirty="0"/>
            </a:br>
            <a:r>
              <a:rPr lang="tr-TR" dirty="0" err="1"/>
              <a:t>Kell</a:t>
            </a:r>
            <a:r>
              <a:rPr lang="tr-TR" dirty="0"/>
              <a:t> (K) Antijenine Dikkat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41F35A-082D-F881-6169-254258D2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 antijeni oldukça </a:t>
            </a:r>
            <a:r>
              <a:rPr lang="tr-TR" dirty="0" err="1"/>
              <a:t>immünojeniktir</a:t>
            </a:r>
            <a:r>
              <a:rPr lang="tr-TR" dirty="0"/>
              <a:t>.</a:t>
            </a:r>
          </a:p>
          <a:p>
            <a:r>
              <a:rPr lang="tr-TR" b="1" dirty="0"/>
              <a:t>Bu nedenle: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Tüm nakil alıcılarına </a:t>
            </a:r>
            <a:r>
              <a:rPr lang="tr-TR" b="1" dirty="0"/>
              <a:t>K-negatif eritrosit</a:t>
            </a:r>
            <a:r>
              <a:rPr lang="tr-TR" dirty="0"/>
              <a:t> verilir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Sadece </a:t>
            </a:r>
            <a:r>
              <a:rPr lang="tr-TR" b="1" u="sng" dirty="0"/>
              <a:t>hem donör hem alıcı K pozitifse K+ RBC verilebilir</a:t>
            </a:r>
          </a:p>
          <a:p>
            <a:r>
              <a:rPr lang="tr-TR" dirty="0"/>
              <a:t>Rasyonel: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Yeni anti-K antikoru gelişmesini önlemek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Engraftman</a:t>
            </a:r>
            <a:r>
              <a:rPr lang="tr-TR" dirty="0"/>
              <a:t> sonrası hem alıcı hem donör kökenli hücreleri korumak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7BE8A-0200-3CDA-CDDA-647831B29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3AAE8E-7144-E647-BC48-FA1AC28B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Granülosit Transfüzyonu</a:t>
            </a:r>
            <a:br>
              <a:rPr lang="tr-TR" b="1" dirty="0"/>
            </a:br>
            <a:r>
              <a:rPr lang="tr-TR" b="1" dirty="0"/>
              <a:t>Endikasyon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607E0E-3B80-8EF4-0E55-7352F52F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Ağır nötropeni (mutlak nötrofil &lt; 0.2–0.5 × 10⁹/L)</a:t>
            </a:r>
          </a:p>
          <a:p>
            <a:r>
              <a:rPr lang="tr-TR" dirty="0"/>
              <a:t>3-5 gün içinde </a:t>
            </a:r>
            <a:r>
              <a:rPr lang="tr-TR" dirty="0" err="1"/>
              <a:t>nötröfil</a:t>
            </a:r>
            <a:r>
              <a:rPr lang="tr-TR" dirty="0"/>
              <a:t> </a:t>
            </a:r>
            <a:r>
              <a:rPr lang="tr-TR" dirty="0" err="1"/>
              <a:t>engraftmanı</a:t>
            </a:r>
            <a:r>
              <a:rPr lang="tr-TR" dirty="0"/>
              <a:t> bekleniyorsa</a:t>
            </a:r>
          </a:p>
          <a:p>
            <a:r>
              <a:rPr lang="tr-TR" dirty="0"/>
              <a:t>Hayatı tehdit eden, spesifik tedaviye rağmen kontrol altına alınamayan enfeksiyonlar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Bakteriyel (özellikle gram-negatif sepsis)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Mantar (özellikle </a:t>
            </a:r>
            <a:r>
              <a:rPr lang="tr-TR" dirty="0" err="1"/>
              <a:t>Aspergillus</a:t>
            </a:r>
            <a:r>
              <a:rPr lang="tr-TR" dirty="0"/>
              <a:t> veya </a:t>
            </a:r>
            <a:r>
              <a:rPr lang="tr-TR" dirty="0" err="1"/>
              <a:t>Mucorales</a:t>
            </a:r>
            <a:r>
              <a:rPr lang="tr-TR" dirty="0"/>
              <a:t>)</a:t>
            </a:r>
          </a:p>
          <a:p>
            <a:r>
              <a:rPr lang="tr-TR" dirty="0"/>
              <a:t>Viral enfeksiyonlar için kullanılmaz.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7B613CF-625F-3210-03EF-29493D12D654}"/>
              </a:ext>
            </a:extLst>
          </p:cNvPr>
          <p:cNvSpPr txBox="1"/>
          <p:nvPr/>
        </p:nvSpPr>
        <p:spPr>
          <a:xfrm>
            <a:off x="171450" y="6031210"/>
            <a:ext cx="11887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Tedaviyle nötrofil toparlanması (</a:t>
            </a:r>
            <a:r>
              <a:rPr lang="tr-TR" sz="2400" dirty="0" err="1"/>
              <a:t>engraftman</a:t>
            </a:r>
            <a:r>
              <a:rPr lang="tr-TR" sz="2400" dirty="0"/>
              <a:t>) arasındaki boşluğu “köprülemek” için kullanılır.</a:t>
            </a:r>
          </a:p>
        </p:txBody>
      </p:sp>
    </p:spTree>
    <p:extLst>
      <p:ext uri="{BB962C8B-B14F-4D97-AF65-F5344CB8AC3E}">
        <p14:creationId xmlns:p14="http://schemas.microsoft.com/office/powerpoint/2010/main" val="1270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F8BED-5AE6-6B85-169E-549B4C4D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8535DB-AB3A-F93C-3AEE-196AD0C4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Granülosit Transfüzyonu</a:t>
            </a:r>
            <a:br>
              <a:rPr lang="tr-TR" b="1" dirty="0"/>
            </a:br>
            <a:r>
              <a:rPr lang="tr-TR" b="1" dirty="0"/>
              <a:t>HLA uyum, kan grubu?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CA43975-97F4-B8B3-C256-611E7C6B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HLA uyumu gerekli değildir.</a:t>
            </a:r>
          </a:p>
          <a:p>
            <a:r>
              <a:rPr lang="tr-TR" dirty="0"/>
              <a:t>ABO-identik (aynı grup) en güvenlisidir.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ABO-</a:t>
            </a:r>
            <a:r>
              <a:rPr lang="tr-TR" dirty="0" err="1"/>
              <a:t>compatible</a:t>
            </a:r>
            <a:r>
              <a:rPr lang="tr-TR" dirty="0"/>
              <a:t> (uyumlu) de kabul edilebilir.</a:t>
            </a:r>
          </a:p>
        </p:txBody>
      </p:sp>
    </p:spTree>
    <p:extLst>
      <p:ext uri="{BB962C8B-B14F-4D97-AF65-F5344CB8AC3E}">
        <p14:creationId xmlns:p14="http://schemas.microsoft.com/office/powerpoint/2010/main" val="36226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C04B1-8D70-CBD4-462B-958130B8D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6D8874-98BA-EE05-04A8-D800E3DD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Granülosit Transfüzyonu</a:t>
            </a:r>
            <a:br>
              <a:rPr lang="tr-TR" b="1" dirty="0"/>
            </a:br>
            <a:r>
              <a:rPr lang="tr-TR" b="1" dirty="0"/>
              <a:t>Doz?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F3D674-AA66-13E1-885C-C8CF063C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8075"/>
            <a:ext cx="10134600" cy="82232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/>
              <a:t>High </a:t>
            </a:r>
            <a:r>
              <a:rPr lang="tr-TR" dirty="0" err="1"/>
              <a:t>dose</a:t>
            </a:r>
            <a:r>
              <a:rPr lang="tr-TR" dirty="0"/>
              <a:t> ≥0.6 × 10⁹ </a:t>
            </a:r>
            <a:r>
              <a:rPr lang="tr-TR" dirty="0" err="1"/>
              <a:t>granulocytes</a:t>
            </a:r>
            <a:r>
              <a:rPr lang="tr-TR" dirty="0"/>
              <a:t>/kg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transfusion</a:t>
            </a:r>
            <a:r>
              <a:rPr lang="tr-TR" dirty="0"/>
              <a:t> → </a:t>
            </a:r>
            <a:r>
              <a:rPr lang="tr-TR" dirty="0" err="1"/>
              <a:t>better</a:t>
            </a:r>
            <a:r>
              <a:rPr lang="tr-TR" dirty="0"/>
              <a:t> </a:t>
            </a:r>
            <a:r>
              <a:rPr lang="tr-TR" dirty="0" err="1"/>
              <a:t>outcomes</a:t>
            </a:r>
            <a:r>
              <a:rPr lang="tr-TR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670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095500" y="1214439"/>
            <a:ext cx="8286750" cy="5310187"/>
          </a:xfrm>
        </p:spPr>
        <p:txBody>
          <a:bodyPr rtlCol="0">
            <a:normAutofit/>
          </a:bodyPr>
          <a:lstStyle/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İmmünolojik transfüzyon reaksiyonları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İmmünolojik olmayan transfüzyon reaksiyonları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tr-TR" sz="2000" b="1" spc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Erken dönem transfüzyon reaksiyonları 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000" i="1" dirty="0">
                <a:latin typeface="Times New Roman" pitchFamily="18" charset="0"/>
                <a:cs typeface="Times New Roman" pitchFamily="18" charset="0"/>
              </a:rPr>
              <a:t>( transfüzyon sırasında veya sonrasındaki </a:t>
            </a:r>
            <a:r>
              <a:rPr lang="tr-TR" sz="2000" b="1" i="1" u="sng" dirty="0">
                <a:latin typeface="Times New Roman" pitchFamily="18" charset="0"/>
                <a:cs typeface="Times New Roman" pitchFamily="18" charset="0"/>
              </a:rPr>
              <a:t>saatlerde</a:t>
            </a:r>
            <a:r>
              <a:rPr lang="tr-TR" sz="2000" i="1" dirty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Geç dönem transfüzyon reaksiyonları</a:t>
            </a:r>
          </a:p>
          <a:p>
            <a:pPr marL="609600" indent="-609600">
              <a:lnSpc>
                <a:spcPct val="150000"/>
              </a:lnSpc>
              <a:buNone/>
              <a:defRPr/>
            </a:pPr>
            <a:r>
              <a:rPr lang="tr-TR" sz="2000" i="1" dirty="0">
                <a:latin typeface="Times New Roman" pitchFamily="18" charset="0"/>
                <a:cs typeface="Times New Roman" pitchFamily="18" charset="0"/>
              </a:rPr>
              <a:t>( Transfüzyondan </a:t>
            </a:r>
            <a:r>
              <a:rPr lang="tr-TR" sz="2000" b="1" i="1" u="sng" dirty="0">
                <a:latin typeface="Times New Roman" pitchFamily="18" charset="0"/>
                <a:cs typeface="Times New Roman" pitchFamily="18" charset="0"/>
              </a:rPr>
              <a:t>günler haftalar veya yıllar sonra</a:t>
            </a:r>
            <a:r>
              <a:rPr lang="tr-TR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00056" y="0"/>
            <a:ext cx="3960440" cy="2857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r" eaLnBrk="1" hangingPunct="1">
              <a:defRPr/>
            </a:pPr>
            <a:r>
              <a:rPr lang="tr-TR" sz="1400" i="1" dirty="0">
                <a:solidFill>
                  <a:schemeClr val="tx1"/>
                </a:solidFill>
              </a:rPr>
              <a:t>                              </a:t>
            </a:r>
            <a:r>
              <a:rPr lang="tr-TR" sz="1400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Transfüzyon  komplikasyonları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9144000" cy="547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sz="2800" b="1" spc="300" dirty="0">
                <a:solidFill>
                  <a:srgbClr val="C00000"/>
                </a:solidFill>
                <a:latin typeface="Arial Rounded MT Bold" pitchFamily="34" charset="0"/>
              </a:rPr>
              <a:t>Transfüzyon  komplikasyonları…</a:t>
            </a:r>
            <a:r>
              <a:rPr lang="tr-TR" sz="2000" b="1" spc="300" dirty="0">
                <a:latin typeface="Arial Rounded MT Bold" pitchFamily="34" charset="0"/>
              </a:rPr>
              <a:t>Sınıflandırma</a:t>
            </a:r>
            <a:endParaRPr lang="tr-TR" sz="2800" b="1" spc="3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09306-800B-B92A-DF1A-53C52055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1B4CF8-2A2D-800D-FBBA-A13A0CAE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Granülosit Transfüzyonu</a:t>
            </a:r>
            <a:br>
              <a:rPr lang="tr-TR" b="1" dirty="0"/>
            </a:br>
            <a:r>
              <a:rPr lang="tr-TR" b="1" dirty="0"/>
              <a:t>Kaç doz?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825E5F03-4FD4-78EC-1353-12279679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Gün aşırı veya her gün GT</a:t>
            </a:r>
          </a:p>
          <a:p>
            <a:r>
              <a:rPr lang="tr-TR" dirty="0"/>
              <a:t>Ortalama 3–7 doz</a:t>
            </a:r>
          </a:p>
        </p:txBody>
      </p:sp>
    </p:spTree>
    <p:extLst>
      <p:ext uri="{BB962C8B-B14F-4D97-AF65-F5344CB8AC3E}">
        <p14:creationId xmlns:p14="http://schemas.microsoft.com/office/powerpoint/2010/main" val="20388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1EEF-80D6-B4CB-A3F7-3805688A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486269-AC16-4D07-44C1-624D350C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800" b="1" dirty="0"/>
              <a:t>Granülosit Transfüzyonu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u="sng" dirty="0"/>
              <a:t>Yan Etkiler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CCC9F6-E0CF-1C9B-EAE8-AD6210097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Sık görülenler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03525-3D0D-9588-F7A3-702A0936E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Ateş</a:t>
            </a:r>
          </a:p>
          <a:p>
            <a:r>
              <a:rPr lang="tr-TR" dirty="0"/>
              <a:t>Titreme</a:t>
            </a:r>
          </a:p>
          <a:p>
            <a:r>
              <a:rPr lang="tr-TR" dirty="0" err="1"/>
              <a:t>Pulmoner</a:t>
            </a:r>
            <a:r>
              <a:rPr lang="tr-TR" dirty="0"/>
              <a:t> reaksiyon (özellikle TRALI benzeri)</a:t>
            </a:r>
          </a:p>
          <a:p>
            <a:r>
              <a:rPr lang="tr-TR" dirty="0"/>
              <a:t>Dolaşım yüklenmesi (yüksek hacim nedeniyle)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997CACDC-84B6-0AC6-2674-35D683960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err="1"/>
              <a:t>Alloimmünizasyon</a:t>
            </a:r>
            <a:endParaRPr lang="tr-TR" sz="3600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358DDEC2-1357-0FCD-599A-A11E4600D2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HLA </a:t>
            </a:r>
            <a:r>
              <a:rPr lang="tr-TR" dirty="0" err="1"/>
              <a:t>alloimmünizasyonu</a:t>
            </a:r>
            <a:r>
              <a:rPr lang="tr-TR" dirty="0"/>
              <a:t> yaratabilir.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Trombosit refrakterliği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Graft </a:t>
            </a:r>
            <a:r>
              <a:rPr lang="tr-TR" dirty="0" err="1"/>
              <a:t>failure</a:t>
            </a:r>
            <a:r>
              <a:rPr lang="tr-TR" dirty="0"/>
              <a:t> riskini artırabilir.</a:t>
            </a:r>
          </a:p>
        </p:txBody>
      </p:sp>
    </p:spTree>
    <p:extLst>
      <p:ext uri="{BB962C8B-B14F-4D97-AF65-F5344CB8AC3E}">
        <p14:creationId xmlns:p14="http://schemas.microsoft.com/office/powerpoint/2010/main" val="5390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02F27-6B4E-C7D1-7B85-AEC30035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A95149-8812-CBFE-820F-CC7E86CF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800" b="1" dirty="0"/>
              <a:t>Granülosit Transfüzyonu</a:t>
            </a:r>
            <a:br>
              <a:rPr lang="tr-TR" sz="4800" b="1" dirty="0"/>
            </a:br>
            <a:r>
              <a:rPr lang="tr-TR" sz="4800" b="1" dirty="0"/>
              <a:t>Dikkat!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9FC1B78-9EAF-088E-91F7-7811F6C6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736"/>
            <a:ext cx="10515600" cy="14986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400" dirty="0"/>
              <a:t>Granülosit ürünleri yalnızca CMV-</a:t>
            </a:r>
            <a:r>
              <a:rPr lang="tr-TR" sz="2400" dirty="0" err="1"/>
              <a:t>seronegatif</a:t>
            </a:r>
            <a:r>
              <a:rPr lang="tr-TR" sz="2400" dirty="0"/>
              <a:t> donörden alınmalı</a:t>
            </a:r>
          </a:p>
          <a:p>
            <a:pPr marL="0" indent="0" algn="ctr">
              <a:buNone/>
            </a:pPr>
            <a:r>
              <a:rPr lang="tr-TR" sz="2400" dirty="0"/>
              <a:t>(</a:t>
            </a:r>
            <a:r>
              <a:rPr lang="tr-TR" sz="2400" b="1" u="sng" dirty="0"/>
              <a:t>Bu, CMV(-) </a:t>
            </a:r>
            <a:r>
              <a:rPr lang="tr-TR" sz="2400" b="1" u="sng" dirty="0" err="1"/>
              <a:t>allo</a:t>
            </a:r>
            <a:r>
              <a:rPr lang="tr-TR" sz="2400" b="1" u="sng" dirty="0"/>
              <a:t>-HCT alıcılarında özellikle önemlidir)</a:t>
            </a:r>
          </a:p>
          <a:p>
            <a:pPr algn="ctr"/>
            <a:r>
              <a:rPr lang="tr-TR" sz="2400" dirty="0"/>
              <a:t>Mümkünse </a:t>
            </a:r>
            <a:r>
              <a:rPr lang="tr-TR" sz="2400" b="1" u="sng" dirty="0"/>
              <a:t>CMV PCR ile pencere dönem dışlandığı doğrulanmalı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BDC97EF-876D-D5FD-A043-9EB6CC617D11}"/>
              </a:ext>
            </a:extLst>
          </p:cNvPr>
          <p:cNvSpPr txBox="1"/>
          <p:nvPr/>
        </p:nvSpPr>
        <p:spPr>
          <a:xfrm>
            <a:off x="904875" y="4305211"/>
            <a:ext cx="10515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/>
              <a:t>CMV açısından en riskli ürün </a:t>
            </a:r>
            <a:r>
              <a:rPr lang="tr-TR" sz="2400" b="1" dirty="0"/>
              <a:t>granülosit ürünüdür.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Neden?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2400" dirty="0"/>
              <a:t>Çok yüksek lökosit yükü dolayısı ile  latent CMV olasılığı yüksek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sz="2400" dirty="0"/>
              <a:t>Lökosit azaltma uygulanmaz.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151D05D-08B8-1DE5-1152-7722ACC5496E}"/>
              </a:ext>
            </a:extLst>
          </p:cNvPr>
          <p:cNvSpPr txBox="1"/>
          <p:nvPr/>
        </p:nvSpPr>
        <p:spPr>
          <a:xfrm>
            <a:off x="838200" y="1947774"/>
            <a:ext cx="10515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/>
              <a:t>TA-GVHD riskini önlemek için mutlaka ışınlanmalıdır.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821C305-4FD7-EE17-C3C3-381AEC10B33D}"/>
              </a:ext>
            </a:extLst>
          </p:cNvPr>
          <p:cNvSpPr txBox="1"/>
          <p:nvPr/>
        </p:nvSpPr>
        <p:spPr>
          <a:xfrm>
            <a:off x="971550" y="5945863"/>
            <a:ext cx="104489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If GTs are used before unrelated HCT, check for donor-specific HLA antibodies.</a:t>
            </a:r>
            <a:endParaRPr lang="tr-TR" sz="2400" dirty="0"/>
          </a:p>
          <a:p>
            <a:pPr algn="ctr"/>
            <a:r>
              <a:rPr lang="tr-TR" sz="2400" dirty="0"/>
              <a:t>Graft </a:t>
            </a:r>
            <a:r>
              <a:rPr lang="tr-TR" sz="2400" dirty="0" err="1"/>
              <a:t>failure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5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0BF0A-CBDA-BF34-6AFA-9506A7665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6EC2AA-7A49-8AC8-720D-895D1622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Granülosit Transfüzyonu</a:t>
            </a:r>
            <a:br>
              <a:rPr lang="tr-TR" b="1" dirty="0"/>
            </a:br>
            <a:endParaRPr lang="tr-TR" b="1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27B38AC6-3984-EB35-D0CB-C9828F12C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5362"/>
              </p:ext>
            </p:extLst>
          </p:nvPr>
        </p:nvGraphicFramePr>
        <p:xfrm>
          <a:off x="523875" y="2081054"/>
          <a:ext cx="11172825" cy="4480560"/>
        </p:xfrm>
        <a:graphic>
          <a:graphicData uri="http://schemas.openxmlformats.org/drawingml/2006/table">
            <a:tbl>
              <a:tblPr/>
              <a:tblGrid>
                <a:gridCol w="2975372">
                  <a:extLst>
                    <a:ext uri="{9D8B030D-6E8A-4147-A177-3AD203B41FA5}">
                      <a16:colId xmlns:a16="http://schemas.microsoft.com/office/drawing/2014/main" val="3383719928"/>
                    </a:ext>
                  </a:extLst>
                </a:gridCol>
                <a:gridCol w="8197453">
                  <a:extLst>
                    <a:ext uri="{9D8B030D-6E8A-4147-A177-3AD203B41FA5}">
                      <a16:colId xmlns:a16="http://schemas.microsoft.com/office/drawing/2014/main" val="390663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Başlık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dirty="0"/>
                        <a:t>Klinik Sonuç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2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Endikasyon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Nötropeni + hayatı tehdit eden non-viral enfeksiyon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09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Amaç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Enfeksiyonu tamamen yok etmek değil → engraftmana kadar “köprülemek”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54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En iyi etki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Yüksek doz (≥0.6 ×10⁹/kg) verilirse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44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Takvim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Genellikle günlük ya da gün aşırı, 3–7 kez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7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Etkinlik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Çalışmalarda sınırlı; yüksek doz alanlarda daha iyi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7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HCT öncesi dikkat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dirty="0"/>
                        <a:t>HLA-antikor gelişimi graft </a:t>
                      </a:r>
                      <a:r>
                        <a:rPr lang="tr-TR" sz="2400" dirty="0" err="1"/>
                        <a:t>failure</a:t>
                      </a:r>
                      <a:r>
                        <a:rPr lang="tr-TR" sz="2400" dirty="0"/>
                        <a:t> riskini artırabilir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7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/>
                        <a:t>Zorunlu önlemler</a:t>
                      </a:r>
                      <a:endParaRPr lang="tr-T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/>
                        <a:t>Işınlama + CMV-negatif (mümkünse PCR ile doğrulanmış)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41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b="1" dirty="0"/>
                        <a:t>Yan etkiler</a:t>
                      </a:r>
                      <a:endParaRPr lang="tr-T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400" dirty="0"/>
                        <a:t>Ateş, titreme, </a:t>
                      </a:r>
                      <a:r>
                        <a:rPr lang="tr-TR" sz="2400" dirty="0" err="1"/>
                        <a:t>pulmoner</a:t>
                      </a:r>
                      <a:r>
                        <a:rPr lang="tr-TR" sz="2400" dirty="0"/>
                        <a:t> reaksiyon, </a:t>
                      </a:r>
                      <a:r>
                        <a:rPr lang="tr-TR" sz="2400" dirty="0" err="1"/>
                        <a:t>alloimmünizasyon</a:t>
                      </a:r>
                      <a:endParaRPr lang="tr-T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0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/>
              <a:t>Final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6315" y="2898288"/>
            <a:ext cx="10515600" cy="1515452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CMV</a:t>
            </a:r>
          </a:p>
          <a:p>
            <a:pPr algn="ctr"/>
            <a:r>
              <a:rPr lang="tr-TR" sz="4400" dirty="0" smtClean="0"/>
              <a:t>Kan grubu uyumu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927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F2955E-FFA8-5BCB-DF00-3EC7F36B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3708400"/>
            <a:ext cx="12065794" cy="1325563"/>
          </a:xfrm>
        </p:spPr>
        <p:txBody>
          <a:bodyPr>
            <a:normAutofit/>
          </a:bodyPr>
          <a:lstStyle/>
          <a:p>
            <a:pPr algn="r"/>
            <a:r>
              <a:rPr lang="tr-TR" sz="5400" b="1" dirty="0"/>
              <a:t>Faydalı olması dileğiyle..</a:t>
            </a:r>
          </a:p>
        </p:txBody>
      </p:sp>
    </p:spTree>
    <p:extLst>
      <p:ext uri="{BB962C8B-B14F-4D97-AF65-F5344CB8AC3E}">
        <p14:creationId xmlns:p14="http://schemas.microsoft.com/office/powerpoint/2010/main" val="26117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28625"/>
            <a:ext cx="9144000" cy="6429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3100" b="1" spc="300" dirty="0">
                <a:solidFill>
                  <a:srgbClr val="C00000"/>
                </a:solidFill>
                <a:latin typeface="Arial Rounded MT Bold" pitchFamily="34" charset="0"/>
              </a:rPr>
              <a:t>İmmünolojik transfüzyon reaksiyonları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31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1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196975"/>
            <a:ext cx="8389937" cy="5327650"/>
          </a:xfrm>
        </p:spPr>
        <p:txBody>
          <a:bodyPr rtlCol="0"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transfüzyon reaksiyonu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tr-TR" sz="1800" i="1" dirty="0">
                <a:latin typeface="Times New Roman" pitchFamily="18" charset="0"/>
                <a:cs typeface="Times New Roman" pitchFamily="18" charset="0"/>
              </a:rPr>
              <a:t>a. Akut </a:t>
            </a:r>
            <a:r>
              <a:rPr lang="tr-TR" sz="1800" i="1" dirty="0" err="1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800" i="1" dirty="0">
                <a:latin typeface="Times New Roman" pitchFamily="18" charset="0"/>
                <a:cs typeface="Times New Roman" pitchFamily="18" charset="0"/>
              </a:rPr>
              <a:t> transfüzyon reaksiyonu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1800" i="1" dirty="0">
                <a:latin typeface="Times New Roman" pitchFamily="18" charset="0"/>
                <a:cs typeface="Times New Roman" pitchFamily="18" charset="0"/>
              </a:rPr>
              <a:t>  		b. Gecikmiş tipte </a:t>
            </a:r>
            <a:r>
              <a:rPr lang="tr-TR" sz="1800" i="1" dirty="0" err="1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800" i="1" dirty="0">
                <a:latin typeface="Times New Roman" pitchFamily="18" charset="0"/>
                <a:cs typeface="Times New Roman" pitchFamily="18" charset="0"/>
              </a:rPr>
              <a:t> transfüzyon reaksiyonu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Febril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-hemolitik transfüzyon reaksiyon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Ürtiker ve anaflaktik reaksiyonlar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Transfüzyona bağlı akut akciğer hasarı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Post transfüzyon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purpurası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Transfüzyona bağlı Graft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Host hastalığı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İmmünmodülasyon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Alloimmünizasyon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600056" y="0"/>
            <a:ext cx="3960440" cy="2857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r" eaLnBrk="1" hangingPunct="1">
              <a:defRPr/>
            </a:pPr>
            <a:r>
              <a:rPr lang="tr-TR" sz="1400" i="1" dirty="0">
                <a:solidFill>
                  <a:schemeClr val="tx1"/>
                </a:solidFill>
              </a:rPr>
              <a:t>                              </a:t>
            </a:r>
            <a:r>
              <a:rPr lang="tr-TR" sz="1400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Transfüzyon  komplikasyonları</a:t>
            </a:r>
          </a:p>
        </p:txBody>
      </p:sp>
    </p:spTree>
    <p:extLst>
      <p:ext uri="{BB962C8B-B14F-4D97-AF65-F5344CB8AC3E}">
        <p14:creationId xmlns:p14="http://schemas.microsoft.com/office/powerpoint/2010/main" val="70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125538"/>
            <a:ext cx="8229600" cy="5472112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Dolaşımın yüklenmesi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7200" dirty="0" err="1">
                <a:latin typeface="Times New Roman" pitchFamily="18" charset="0"/>
                <a:cs typeface="Times New Roman" pitchFamily="18" charset="0"/>
              </a:rPr>
              <a:t>Hipotermi</a:t>
            </a:r>
            <a:endParaRPr lang="tr-TR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Metabolik sorunlar </a:t>
            </a:r>
            <a:endParaRPr lang="tr-TR" sz="720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60000"/>
              </a:lnSpc>
              <a:buFont typeface="+mj-lt"/>
              <a:buAutoNum type="alphaLcPeriod"/>
              <a:defRPr/>
            </a:pP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Sitrat </a:t>
            </a:r>
            <a:r>
              <a:rPr lang="tr-TR" sz="7200" dirty="0" err="1">
                <a:latin typeface="Times New Roman" pitchFamily="18" charset="0"/>
                <a:cs typeface="Times New Roman" pitchFamily="18" charset="0"/>
              </a:rPr>
              <a:t>toksititesi</a:t>
            </a:r>
            <a:endParaRPr lang="tr-TR" sz="72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60000"/>
              </a:lnSpc>
              <a:buFont typeface="+mj-lt"/>
              <a:buAutoNum type="alphaLcPeriod"/>
              <a:defRPr/>
            </a:pP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Hiperkalemi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İnfeksiyonlar </a:t>
            </a:r>
            <a:r>
              <a:rPr lang="tr-TR" sz="7200" i="1" dirty="0">
                <a:latin typeface="Times New Roman" pitchFamily="18" charset="0"/>
                <a:cs typeface="Times New Roman" pitchFamily="18" charset="0"/>
              </a:rPr>
              <a:t>(Virüsler, Parazitler, </a:t>
            </a:r>
            <a:r>
              <a:rPr lang="tr-TR" sz="7200" i="1" dirty="0" err="1">
                <a:latin typeface="Times New Roman" pitchFamily="18" charset="0"/>
                <a:cs typeface="Times New Roman" pitchFamily="18" charset="0"/>
              </a:rPr>
              <a:t>Pironlar</a:t>
            </a:r>
            <a:r>
              <a:rPr lang="tr-TR" sz="7200" i="1" dirty="0">
                <a:latin typeface="Times New Roman" pitchFamily="18" charset="0"/>
                <a:cs typeface="Times New Roman" pitchFamily="18" charset="0"/>
              </a:rPr>
              <a:t>, Bakteriler )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lphaLcPeriod"/>
              <a:defRPr/>
            </a:pP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Bakteriyel kontaminasyon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Transfüzyona bağlı </a:t>
            </a:r>
            <a:r>
              <a:rPr lang="tr-TR" sz="7200" dirty="0" err="1">
                <a:latin typeface="Times New Roman" pitchFamily="18" charset="0"/>
                <a:cs typeface="Times New Roman" pitchFamily="18" charset="0"/>
              </a:rPr>
              <a:t>hemosiderosis</a:t>
            </a:r>
            <a:endParaRPr lang="tr-TR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Hava embolisi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tr-TR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Diğerleri</a:t>
            </a:r>
          </a:p>
          <a:p>
            <a:pPr marL="1543050" lvl="1" indent="-1143000">
              <a:lnSpc>
                <a:spcPct val="160000"/>
              </a:lnSpc>
              <a:buFont typeface="+mj-lt"/>
              <a:buAutoNum type="alphaLcPeriod"/>
              <a:defRPr/>
            </a:pPr>
            <a:r>
              <a:rPr lang="tr-TR" sz="7200" dirty="0" err="1">
                <a:latin typeface="Times New Roman" pitchFamily="18" charset="0"/>
                <a:cs typeface="Times New Roman" pitchFamily="18" charset="0"/>
              </a:rPr>
              <a:t>Tromboflebitis</a:t>
            </a:r>
            <a:endParaRPr lang="tr-TR" sz="7200" dirty="0">
              <a:latin typeface="Times New Roman" pitchFamily="18" charset="0"/>
              <a:cs typeface="Times New Roman" pitchFamily="18" charset="0"/>
            </a:endParaRPr>
          </a:p>
          <a:p>
            <a:pPr marL="1543050" lvl="1" indent="-1143000">
              <a:lnSpc>
                <a:spcPct val="160000"/>
              </a:lnSpc>
              <a:buFont typeface="+mj-lt"/>
              <a:buAutoNum type="alphaLcPeriod"/>
              <a:defRPr/>
            </a:pPr>
            <a:r>
              <a:rPr lang="tr-TR" sz="7200" dirty="0">
                <a:latin typeface="Times New Roman" pitchFamily="18" charset="0"/>
                <a:cs typeface="Times New Roman" pitchFamily="18" charset="0"/>
              </a:rPr>
              <a:t>Koagülopati</a:t>
            </a:r>
          </a:p>
          <a:p>
            <a:pPr>
              <a:buNone/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tr-TR" sz="2400" dirty="0"/>
              <a:t>	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524000" y="332657"/>
            <a:ext cx="9144000" cy="46166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400" b="1" spc="300" dirty="0">
                <a:solidFill>
                  <a:srgbClr val="C00000"/>
                </a:solidFill>
                <a:latin typeface="Arial Rounded MT Bold" pitchFamily="34" charset="0"/>
              </a:rPr>
              <a:t>İmmünolojik olmayan transfüzyon reaksiyonları</a:t>
            </a:r>
            <a:endParaRPr lang="tr-TR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00056" y="0"/>
            <a:ext cx="3960440" cy="2857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r" eaLnBrk="1" hangingPunct="1">
              <a:defRPr/>
            </a:pPr>
            <a:r>
              <a:rPr lang="tr-TR" sz="1400" i="1" dirty="0">
                <a:solidFill>
                  <a:schemeClr val="tx1"/>
                </a:solidFill>
              </a:rPr>
              <a:t>                              </a:t>
            </a:r>
            <a:r>
              <a:rPr lang="tr-TR" sz="1400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Transfüzyon  komplikasyonları</a:t>
            </a:r>
          </a:p>
        </p:txBody>
      </p:sp>
    </p:spTree>
    <p:extLst>
      <p:ext uri="{BB962C8B-B14F-4D97-AF65-F5344CB8AC3E}">
        <p14:creationId xmlns:p14="http://schemas.microsoft.com/office/powerpoint/2010/main" val="39560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3305</Words>
  <Application>Microsoft Office PowerPoint</Application>
  <PresentationFormat>Geniş ekran</PresentationFormat>
  <Paragraphs>651</Paragraphs>
  <Slides>75</Slides>
  <Notes>1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5" baseType="lpstr">
      <vt:lpstr>Arial</vt:lpstr>
      <vt:lpstr>Arial Rounded MT Bold</vt:lpstr>
      <vt:lpstr>Calibri</vt:lpstr>
      <vt:lpstr>Calibri Light</vt:lpstr>
      <vt:lpstr>Constantia</vt:lpstr>
      <vt:lpstr>Tahoma</vt:lpstr>
      <vt:lpstr>Times New Roman</vt:lpstr>
      <vt:lpstr>Wingdings</vt:lpstr>
      <vt:lpstr>Wingdings 2</vt:lpstr>
      <vt:lpstr>Office Teması</vt:lpstr>
      <vt:lpstr>Kan Transfüzyonu Komplikasyonları  ve  Nakil Ünitesi Gözüyle Transfüzyon Desteği</vt:lpstr>
      <vt:lpstr>Neler Anlatacağım?</vt:lpstr>
      <vt:lpstr>Kan Transfüzyonu Komplikasyonları</vt:lpstr>
      <vt:lpstr>PowerPoint Sunusu</vt:lpstr>
      <vt:lpstr>PowerPoint Sunusu</vt:lpstr>
      <vt:lpstr>Transfüzyon  komplikasyonları…Sıklık</vt:lpstr>
      <vt:lpstr>Transfüzyon  komplikasyonları…Sınıflandırma</vt:lpstr>
      <vt:lpstr>             İmmünolojik transfüzyon reaksiyonları            </vt:lpstr>
      <vt:lpstr>PowerPoint Sunusu</vt:lpstr>
      <vt:lpstr>Transfüzyona bağlı ölüm nedenleri</vt:lpstr>
      <vt:lpstr>Nakil Ünitesi Gözüyle Transfüzyon Desteği</vt:lpstr>
      <vt:lpstr>Allojenik Hematopoietik Kök Hücre Naklinde Mortaliteyi Belirleyen Faktörler</vt:lpstr>
      <vt:lpstr>HSCT ve Transfüzyon</vt:lpstr>
      <vt:lpstr>Lökosit Filtresi Şart</vt:lpstr>
      <vt:lpstr>Lökosit Filtresi Şart</vt:lpstr>
      <vt:lpstr>Kimler Işınlanmalı?</vt:lpstr>
      <vt:lpstr>Işınlamak</vt:lpstr>
      <vt:lpstr>CMV En yüksek risk?</vt:lpstr>
      <vt:lpstr>CMV En yüksek risk?</vt:lpstr>
      <vt:lpstr>Türkiye’de ve Dünya’da CMV geçirme sıklığı?</vt:lpstr>
      <vt:lpstr>CMV Risk nasıl azalır?</vt:lpstr>
      <vt:lpstr>CMV Risk nasıl azalır?-Lökosit Filtresi</vt:lpstr>
      <vt:lpstr> CMV Risk nasıl azalır?- CMV-seronegatif donörlerden ürün kullanmak </vt:lpstr>
      <vt:lpstr>CMV Hangi donör en yüksek riskli?</vt:lpstr>
      <vt:lpstr>CMV Ortak Konsessus</vt:lpstr>
      <vt:lpstr>CMV CMV-seronegatif ürünleri ne kadar süre vermeli? </vt:lpstr>
      <vt:lpstr>CMV Özet </vt:lpstr>
      <vt:lpstr>Eritrosit Transfüzyonu Eşik?</vt:lpstr>
      <vt:lpstr>Eritrosit Transfüzyonu Taze mi?</vt:lpstr>
      <vt:lpstr>Eritrosit Transfüzyonu Demir Yükü?</vt:lpstr>
      <vt:lpstr>Eritrosit Transfüzyonu Tek infüzyon?</vt:lpstr>
      <vt:lpstr>Eritrosit Transfüzyonu Tek infüzyon? Yine de;</vt:lpstr>
      <vt:lpstr>Trombosit Transfüzyonu Profilaktik</vt:lpstr>
      <vt:lpstr>Trombosit Transfüzyonu Profilaktik</vt:lpstr>
      <vt:lpstr>Trombosit Transfüzyonu Trombosit Dozu</vt:lpstr>
      <vt:lpstr>Trombosit Transfüzyonu Hangi trombosit ürünü: aferez vs havuz?</vt:lpstr>
      <vt:lpstr>Trombosit Transfüzyonu Refrakterlik?</vt:lpstr>
      <vt:lpstr>PowerPoint Sunusu</vt:lpstr>
      <vt:lpstr>Trombosit Transfüzyonu Refrakterlik</vt:lpstr>
      <vt:lpstr>PowerPoint Sunusu</vt:lpstr>
      <vt:lpstr>Trombosit Transfüzyonu HLA-immün trombosit refrakterliğinde yönetim</vt:lpstr>
      <vt:lpstr>Trombosit Transfüzyonu HPA antikorları ve ileri tedavi seçenekleri</vt:lpstr>
      <vt:lpstr>PowerPoint Sunusu</vt:lpstr>
      <vt:lpstr>Allojenik Hematopoietik Kök Hücre Naklinde Mortaliteyi Belirleyen Faktörler</vt:lpstr>
      <vt:lpstr>PowerPoint Sunusu</vt:lpstr>
      <vt:lpstr>ABO Uyumsuz Transplantasyonun İmmünohematolojik Sonuçları</vt:lpstr>
      <vt:lpstr>ABO Uyumsuz Transplantasyonun İmmünohematolojik Sonuçları MAJOR ABO Uyumsuzluğu</vt:lpstr>
      <vt:lpstr> ABO Uyumsuz Transplantasyon Isoagglutinin titresi? </vt:lpstr>
      <vt:lpstr>ABO Uyumsuz Transplantasyonun İmmünohematolojik Sonuçları MINOR ABO Uyumsuzluğu</vt:lpstr>
      <vt:lpstr>Passenger Lenfosit Sendromu</vt:lpstr>
      <vt:lpstr>ABO Uyumsuz Transplantasyonun İmmünohematolojik Sonuçları BİDIRECTIONAL ABO Uyumsuzluğu</vt:lpstr>
      <vt:lpstr>ABO Uyumsuz Transplantasyonun İmmünohematolojik Sonuçları</vt:lpstr>
      <vt:lpstr>ABO Uyumsuzluğa Bağlı Komplikasyonlar A. Akut hemolitik reaksiyonlar</vt:lpstr>
      <vt:lpstr>ABO Uyumsuzluğa Bağlı Komplikasyonlar B. Gecikmiş hemoliz (özellikle minor mismatch)</vt:lpstr>
      <vt:lpstr>ABO Uyumsuzluğa Bağlı Komplikasyonlar C. Pure Red Cell Aplasia (PRCA) </vt:lpstr>
      <vt:lpstr>ABO Mismatch  Greft Kaynaklarına Özgü Farklılıklar</vt:lpstr>
      <vt:lpstr>ABO veya RhD Uyumsuz HCT'de Transfüzyon</vt:lpstr>
      <vt:lpstr> RhD Uyumsuz HCT'de Transfüzyon Eritrosit Transfüzyonu  </vt:lpstr>
      <vt:lpstr>PowerPoint Sunusu</vt:lpstr>
      <vt:lpstr>HKHT Sonrası Engraftman Öncesi Transfüzyon</vt:lpstr>
      <vt:lpstr>Engraftman Sonrası Transfüzyon</vt:lpstr>
      <vt:lpstr> ABO HCT'de Transfüzyon Trombosit (PC) Transfüzyonu </vt:lpstr>
      <vt:lpstr> RhD Uyumsuz HCT'de Transfüzyon Trombosit (PC) Transfüzyonu  </vt:lpstr>
      <vt:lpstr>HKHT’de Rh Uygunsuzluğu</vt:lpstr>
      <vt:lpstr>  Rh CcEe (Rhesus alt grupları) Uyumunun Yönetimi </vt:lpstr>
      <vt:lpstr>ABO veya RhD Uyumsuz HCT'de Transfüzyon Kell (K) Antijenine Dikkat</vt:lpstr>
      <vt:lpstr>Granülosit Transfüzyonu Endikasyon</vt:lpstr>
      <vt:lpstr>Granülosit Transfüzyonu HLA uyum, kan grubu?</vt:lpstr>
      <vt:lpstr>Granülosit Transfüzyonu Doz?</vt:lpstr>
      <vt:lpstr>Granülosit Transfüzyonu Kaç doz?</vt:lpstr>
      <vt:lpstr>Granülosit Transfüzyonu Yan Etkiler</vt:lpstr>
      <vt:lpstr>Granülosit Transfüzyonu Dikkat!</vt:lpstr>
      <vt:lpstr>Granülosit Transfüzyonu </vt:lpstr>
      <vt:lpstr>Final</vt:lpstr>
      <vt:lpstr>Faydalı olması dileğiyle..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Nakil Ünitesi Gözüyle Transfüzyon Desteği</dc:title>
  <dc:creator>İlhami BERBER</dc:creator>
  <cp:lastModifiedBy>LenovoAIO</cp:lastModifiedBy>
  <cp:revision>179</cp:revision>
  <dcterms:created xsi:type="dcterms:W3CDTF">2025-11-29T12:40:08Z</dcterms:created>
  <dcterms:modified xsi:type="dcterms:W3CDTF">2025-12-10T08:02:11Z</dcterms:modified>
</cp:coreProperties>
</file>